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2"/>
  </p:notesMasterIdLst>
  <p:sldIdLst>
    <p:sldId id="281" r:id="rId2"/>
    <p:sldId id="257" r:id="rId3"/>
    <p:sldId id="258" r:id="rId4"/>
    <p:sldId id="259" r:id="rId5"/>
    <p:sldId id="274" r:id="rId6"/>
    <p:sldId id="261" r:id="rId7"/>
    <p:sldId id="262" r:id="rId8"/>
    <p:sldId id="263" r:id="rId9"/>
    <p:sldId id="278" r:id="rId10"/>
    <p:sldId id="267" r:id="rId11"/>
    <p:sldId id="264" r:id="rId12"/>
    <p:sldId id="265" r:id="rId13"/>
    <p:sldId id="266" r:id="rId14"/>
    <p:sldId id="280" r:id="rId15"/>
    <p:sldId id="275" r:id="rId16"/>
    <p:sldId id="269" r:id="rId17"/>
    <p:sldId id="282" r:id="rId18"/>
    <p:sldId id="276" r:id="rId19"/>
    <p:sldId id="277" r:id="rId20"/>
    <p:sldId id="272" r:id="rId21"/>
  </p:sldIdLst>
  <p:sldSz cx="12192000" cy="6858000"/>
  <p:notesSz cx="6858000" cy="9144000"/>
  <p:embeddedFontLst>
    <p:embeddedFont>
      <p:font typeface="Helvetica Neue" panose="02000503000000020004" pitchFamily="2" charset="0"/>
      <p:regular r:id="rId23"/>
      <p:bold r:id="rId24"/>
      <p:italic r:id="rId25"/>
      <p:boldItalic r:id="rId26"/>
    </p:embeddedFont>
    <p:embeddedFont>
      <p:font typeface="Lato" panose="020F0502020204030203" pitchFamily="34" charset="77"/>
      <p:regular r:id="rId27"/>
      <p:bold r:id="rId28"/>
      <p:italic r:id="rId29"/>
      <p:boldItalic r:id="rId30"/>
    </p:embeddedFont>
    <p:embeddedFont>
      <p:font typeface="Roboto" panose="02000000000000000000" pitchFamily="2" charset="0"/>
      <p:regular r:id="rId31"/>
      <p:bold r:id="rId32"/>
      <p:italic r:id="rId33"/>
      <p:bold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6" roundtripDataSignature="AMtx7miEAUDqTiBfeMOjU7EeigY1Tr7Lv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88"/>
    <p:restoredTop sz="94082"/>
  </p:normalViewPr>
  <p:slideViewPr>
    <p:cSldViewPr snapToGrid="0">
      <p:cViewPr varScale="1">
        <p:scale>
          <a:sx n="116" d="100"/>
          <a:sy n="116" d="100"/>
        </p:scale>
        <p:origin x="1520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46803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01FE92-E790-7F45-8042-899936FEDF4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7984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01FE92-E790-7F45-8042-899936FEDF4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1384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32623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2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2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2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2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6.jp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1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sirinc2.org/branch95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g"/><Relationship Id="rId9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lorful light bulb with business icons">
            <a:extLst>
              <a:ext uri="{FF2B5EF4-FFF2-40B4-BE49-F238E27FC236}">
                <a16:creationId xmlns:a16="http://schemas.microsoft.com/office/drawing/2014/main" id="{EAE166A2-C183-EE27-3A26-CAB4095977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310" r="28600" b="-2"/>
          <a:stretch/>
        </p:blipFill>
        <p:spPr>
          <a:xfrm>
            <a:off x="6569001" y="589788"/>
            <a:ext cx="4468830" cy="5678424"/>
          </a:xfrm>
          <a:prstGeom prst="rect">
            <a:avLst/>
          </a:prstGeom>
        </p:spPr>
      </p:pic>
      <p:sp>
        <p:nvSpPr>
          <p:cNvPr id="9" name="Google Shape;89;p1">
            <a:extLst>
              <a:ext uri="{FF2B5EF4-FFF2-40B4-BE49-F238E27FC236}">
                <a16:creationId xmlns:a16="http://schemas.microsoft.com/office/drawing/2014/main" id="{7A25458A-A366-F0C0-8535-286A6A18ACD1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61650" y="888285"/>
            <a:ext cx="5118250" cy="1773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Lato"/>
              <a:buNone/>
            </a:pPr>
            <a:r>
              <a:rPr lang="en-US" sz="5400" b="1" cap="small" dirty="0">
                <a:ln>
                  <a:solidFill>
                    <a:schemeClr val="accent1">
                      <a:shade val="15000"/>
                    </a:schemeClr>
                  </a:solidFill>
                </a:ln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rPr>
              <a:t>Attracting New Members</a:t>
            </a:r>
            <a:endParaRPr b="1" cap="small" dirty="0">
              <a:ln>
                <a:solidFill>
                  <a:schemeClr val="accent1">
                    <a:shade val="15000"/>
                  </a:schemeClr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10" name="Google Shape;90;p1">
            <a:extLst>
              <a:ext uri="{FF2B5EF4-FFF2-40B4-BE49-F238E27FC236}">
                <a16:creationId xmlns:a16="http://schemas.microsoft.com/office/drawing/2014/main" id="{E2ACEB5B-B5EE-B00D-DE84-0DE5BE65A86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898150" y="2786281"/>
            <a:ext cx="4645250" cy="15342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r>
              <a:rPr lang="en-US" sz="1400" dirty="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rPr>
              <a:t>Publicity Chairman Training</a:t>
            </a:r>
            <a:endParaRPr dirty="0">
              <a:solidFill>
                <a:srgbClr val="C00000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r>
              <a:rPr lang="en-US" sz="1400" dirty="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rPr>
              <a:t>Friday, October 18, 2024</a:t>
            </a:r>
            <a:endParaRPr dirty="0">
              <a:solidFill>
                <a:srgbClr val="C00000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sz="1400" dirty="0">
              <a:solidFill>
                <a:srgbClr val="C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r>
              <a:rPr lang="en-US" sz="1400" dirty="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rPr>
              <a:t>Presented by: Kevin King HLM; 2-time PBS </a:t>
            </a: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r>
              <a:rPr lang="en-US" sz="1400" dirty="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rPr>
              <a:t>SIR Branch 95 (El Dorado Hills)</a:t>
            </a:r>
            <a:endParaRPr dirty="0">
              <a:solidFill>
                <a:srgbClr val="C000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CF83127-3E8B-13C3-DBB6-68862C878F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098" y="4619529"/>
            <a:ext cx="1687353" cy="156997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993C5D1-4EFC-8FCE-1A00-67662D646644}"/>
              </a:ext>
            </a:extLst>
          </p:cNvPr>
          <p:cNvSpPr/>
          <p:nvPr/>
        </p:nvSpPr>
        <p:spPr>
          <a:xfrm>
            <a:off x="6569001" y="589788"/>
            <a:ext cx="4468830" cy="5678424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5652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2"/>
          <p:cNvSpPr/>
          <p:nvPr/>
        </p:nvSpPr>
        <p:spPr>
          <a:xfrm>
            <a:off x="839994" y="1438020"/>
            <a:ext cx="4040400" cy="2360100"/>
          </a:xfrm>
          <a:prstGeom prst="rect">
            <a:avLst/>
          </a:prstGeom>
          <a:noFill/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12"/>
          <p:cNvSpPr/>
          <p:nvPr/>
        </p:nvSpPr>
        <p:spPr>
          <a:xfrm>
            <a:off x="839994" y="4018257"/>
            <a:ext cx="4040400" cy="2319914"/>
          </a:xfrm>
          <a:prstGeom prst="rect">
            <a:avLst/>
          </a:prstGeom>
          <a:noFill/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red and black card with a rooster&#10;&#10;Description automatically generated">
            <a:extLst>
              <a:ext uri="{FF2B5EF4-FFF2-40B4-BE49-F238E27FC236}">
                <a16:creationId xmlns:a16="http://schemas.microsoft.com/office/drawing/2014/main" id="{2BD21E47-65F0-5AEB-08AB-9EFE67F12D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604" y="1462820"/>
            <a:ext cx="4040400" cy="2319914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6CB64CFB-5803-4DA9-78A3-EAAF8D681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cap="small" dirty="0">
                <a:solidFill>
                  <a:srgbClr val="C00000"/>
                </a:solidFill>
                <a:latin typeface="Lato" panose="020F0502020204030203" pitchFamily="34" charset="77"/>
              </a:rPr>
              <a:t>Complimentary Lunch Business Card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9A6A439-0F81-6F10-CFA3-112178C5F0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37923" y="1690362"/>
            <a:ext cx="5710450" cy="3620674"/>
          </a:xfrm>
        </p:spPr>
        <p:txBody>
          <a:bodyPr>
            <a:normAutofit/>
          </a:bodyPr>
          <a:lstStyle/>
          <a:p>
            <a:r>
              <a:rPr lang="en-US" dirty="0">
                <a:latin typeface="Lato" panose="020F0502020204030203" pitchFamily="34" charset="77"/>
              </a:rPr>
              <a:t>Given to each member to hand out to prospective members at their discretion</a:t>
            </a:r>
          </a:p>
          <a:p>
            <a:r>
              <a:rPr lang="en-US" dirty="0">
                <a:latin typeface="Lato" panose="020F0502020204030203" pitchFamily="34" charset="77"/>
              </a:rPr>
              <a:t>Provides prospective members a means of getting more information about SIR and our Branch</a:t>
            </a:r>
            <a:endParaRPr lang="en-US" u="sng" dirty="0">
              <a:latin typeface="Lato" panose="020F0502020204030203" pitchFamily="34" charset="77"/>
            </a:endParaRPr>
          </a:p>
        </p:txBody>
      </p:sp>
      <p:pic>
        <p:nvPicPr>
          <p:cNvPr id="4" name="Picture 3" descr="A black and white card with white text&#10;&#10;Description automatically generated">
            <a:extLst>
              <a:ext uri="{FF2B5EF4-FFF2-40B4-BE49-F238E27FC236}">
                <a16:creationId xmlns:a16="http://schemas.microsoft.com/office/drawing/2014/main" id="{0144A95D-8570-B42B-BB8B-B494315EE1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194" y="4035001"/>
            <a:ext cx="4064000" cy="22987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79291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ato"/>
              <a:buNone/>
            </a:pPr>
            <a:r>
              <a:rPr lang="en-US" b="1" cap="small" dirty="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rPr>
              <a:t>Sandwich Board with Tri-Fold Brochure</a:t>
            </a:r>
            <a:endParaRPr b="1" cap="small" dirty="0">
              <a:solidFill>
                <a:srgbClr val="C00000"/>
              </a:solidFill>
            </a:endParaRPr>
          </a:p>
        </p:txBody>
      </p:sp>
      <p:sp>
        <p:nvSpPr>
          <p:cNvPr id="191" name="Google Shape;191;p9"/>
          <p:cNvSpPr txBox="1">
            <a:spLocks noGrp="1"/>
          </p:cNvSpPr>
          <p:nvPr>
            <p:ph type="body" idx="2"/>
          </p:nvPr>
        </p:nvSpPr>
        <p:spPr>
          <a:xfrm>
            <a:off x="6449518" y="1553121"/>
            <a:ext cx="5181600" cy="4731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>
                <a:latin typeface="Lato" panose="020F0502020204030203" pitchFamily="34" charset="77"/>
                <a:ea typeface="Lato"/>
                <a:cs typeface="Lato"/>
                <a:sym typeface="Lato"/>
              </a:rPr>
              <a:t>Placed outside of our meeting venue, clubhouses at our weekly golf tournaments and nearby at our other activities and events</a:t>
            </a:r>
            <a:endParaRPr dirty="0">
              <a:latin typeface="Lato" panose="020F0502020204030203" pitchFamily="34" charset="77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>
                <a:latin typeface="Lato" panose="020F0502020204030203" pitchFamily="34" charset="77"/>
                <a:ea typeface="Lato"/>
                <a:cs typeface="Lato"/>
                <a:sym typeface="Lato"/>
              </a:rPr>
              <a:t>Invites passersby to take a brochure which briefly describes SIR and our branch</a:t>
            </a:r>
          </a:p>
        </p:txBody>
      </p:sp>
      <p:pic>
        <p:nvPicPr>
          <p:cNvPr id="192" name="Google Shape;192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87350" y="1553121"/>
            <a:ext cx="3919888" cy="43513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ato"/>
              <a:buNone/>
            </a:pPr>
            <a:r>
              <a:rPr lang="en-US" b="1" cap="small" dirty="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rPr>
              <a:t>Tri-Fold Brochure – 1 of 2</a:t>
            </a:r>
            <a:endParaRPr b="1" cap="small" dirty="0">
              <a:solidFill>
                <a:srgbClr val="C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F611AC-512E-DE06-9F57-B93B845AF6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545" y="1813901"/>
            <a:ext cx="6099882" cy="4470069"/>
          </a:xfrm>
          <a:prstGeom prst="rect">
            <a:avLst/>
          </a:prstGeom>
          <a:ln w="12700">
            <a:solidFill>
              <a:schemeClr val="accent1">
                <a:shade val="15000"/>
              </a:schemeClr>
            </a:solidFill>
          </a:ln>
        </p:spPr>
      </p:pic>
      <p:sp>
        <p:nvSpPr>
          <p:cNvPr id="6" name="Google Shape;191;p9">
            <a:extLst>
              <a:ext uri="{FF2B5EF4-FFF2-40B4-BE49-F238E27FC236}">
                <a16:creationId xmlns:a16="http://schemas.microsoft.com/office/drawing/2014/main" id="{5DCD9649-003A-870F-6EF6-7B6F9FCA31AA}"/>
              </a:ext>
            </a:extLst>
          </p:cNvPr>
          <p:cNvSpPr txBox="1">
            <a:spLocks/>
          </p:cNvSpPr>
          <p:nvPr/>
        </p:nvSpPr>
        <p:spPr>
          <a:xfrm>
            <a:off x="7052960" y="1836477"/>
            <a:ext cx="4601893" cy="4656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28600" indent="-228600">
              <a:lnSpc>
                <a:spcPct val="90000"/>
              </a:lnSpc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800" dirty="0">
                <a:latin typeface="Lato" panose="020F0502020204030203" pitchFamily="34" charset="77"/>
                <a:sym typeface="Lato"/>
              </a:rPr>
              <a:t>Provides details about SIR history as well as when and where our monthly meetings are held</a:t>
            </a:r>
          </a:p>
          <a:p>
            <a:pPr marL="228600" indent="-228600">
              <a:lnSpc>
                <a:spcPct val="90000"/>
              </a:lnSpc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800" dirty="0">
                <a:latin typeface="Lato" panose="020F0502020204030203" pitchFamily="34" charset="77"/>
                <a:sym typeface="Lato"/>
              </a:rPr>
              <a:t>Invites prospective members to come check us out by offering them a complimentary lunch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ato"/>
              <a:buNone/>
            </a:pPr>
            <a:r>
              <a:rPr lang="en-US" b="1" cap="small" dirty="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rPr>
              <a:t>Tri-Fold Brochure – 2 of 2</a:t>
            </a:r>
            <a:endParaRPr b="1" cap="small" dirty="0">
              <a:solidFill>
                <a:srgbClr val="C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06C18C-083A-626A-191E-0ED939D25F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398" y="1536492"/>
            <a:ext cx="6405936" cy="4863119"/>
          </a:xfrm>
          <a:prstGeom prst="rect">
            <a:avLst/>
          </a:prstGeom>
          <a:ln w="9525">
            <a:solidFill>
              <a:schemeClr val="accent1">
                <a:shade val="15000"/>
              </a:schemeClr>
            </a:solidFill>
          </a:ln>
        </p:spPr>
      </p:pic>
      <p:sp>
        <p:nvSpPr>
          <p:cNvPr id="4" name="Google Shape;191;p9">
            <a:extLst>
              <a:ext uri="{FF2B5EF4-FFF2-40B4-BE49-F238E27FC236}">
                <a16:creationId xmlns:a16="http://schemas.microsoft.com/office/drawing/2014/main" id="{BDDAC76D-16F6-BDB4-5DC7-DCC34EA6C591}"/>
              </a:ext>
            </a:extLst>
          </p:cNvPr>
          <p:cNvSpPr txBox="1">
            <a:spLocks/>
          </p:cNvSpPr>
          <p:nvPr/>
        </p:nvSpPr>
        <p:spPr>
          <a:xfrm>
            <a:off x="7360258" y="1784721"/>
            <a:ext cx="4601893" cy="4551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28600" indent="-228600">
              <a:lnSpc>
                <a:spcPct val="90000"/>
              </a:lnSpc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800" dirty="0">
                <a:latin typeface="Lato" panose="020F0502020204030203" pitchFamily="34" charset="77"/>
                <a:ea typeface="Lato"/>
                <a:cs typeface="Lato"/>
                <a:sym typeface="Lato"/>
              </a:rPr>
              <a:t>Further describes SIR and our branch</a:t>
            </a:r>
          </a:p>
          <a:p>
            <a:pPr marL="228600" indent="-228600">
              <a:lnSpc>
                <a:spcPct val="90000"/>
              </a:lnSpc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800" dirty="0">
                <a:latin typeface="Lato" panose="020F0502020204030203" pitchFamily="34" charset="77"/>
                <a:sym typeface="Lato"/>
              </a:rPr>
              <a:t>Includes a list of our activities</a:t>
            </a:r>
          </a:p>
          <a:p>
            <a:pPr marL="228600" indent="-228600">
              <a:lnSpc>
                <a:spcPct val="90000"/>
              </a:lnSpc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800" dirty="0">
                <a:latin typeface="Lato" panose="020F0502020204030203" pitchFamily="34" charset="77"/>
                <a:sym typeface="Lato"/>
              </a:rPr>
              <a:t>Objective is to get prospective members to </a:t>
            </a:r>
            <a:r>
              <a:rPr lang="en-US" sz="2800" u="sng" dirty="0">
                <a:latin typeface="Lato" panose="020F0502020204030203" pitchFamily="34" charset="77"/>
                <a:sym typeface="Lato"/>
              </a:rPr>
              <a:t>make contact</a:t>
            </a:r>
            <a:r>
              <a:rPr lang="en-US" sz="2800" dirty="0">
                <a:latin typeface="Lato" panose="020F0502020204030203" pitchFamily="34" charset="77"/>
                <a:sym typeface="Lato"/>
              </a:rPr>
              <a:t> with our Branch by email or through our website</a:t>
            </a:r>
            <a:endParaRPr lang="en-US" sz="2800" dirty="0">
              <a:latin typeface="Lato" panose="020F0502020204030203" pitchFamily="34" charset="77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F5308-1652-A2CA-81B9-2E64995E8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cap="small" dirty="0">
                <a:solidFill>
                  <a:srgbClr val="C00000"/>
                </a:solidFill>
                <a:latin typeface="Lato" panose="020F0502020204030203" pitchFamily="34" charset="77"/>
              </a:rPr>
              <a:t>Effectiveness of Advertising Campaign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3A2D33B-4407-85DA-5C07-A3BBC38D00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5760427"/>
              </p:ext>
            </p:extLst>
          </p:nvPr>
        </p:nvGraphicFramePr>
        <p:xfrm>
          <a:off x="1948619" y="1850546"/>
          <a:ext cx="4820041" cy="41723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56330">
                  <a:extLst>
                    <a:ext uri="{9D8B030D-6E8A-4147-A177-3AD203B41FA5}">
                      <a16:colId xmlns:a16="http://schemas.microsoft.com/office/drawing/2014/main" val="70372301"/>
                    </a:ext>
                  </a:extLst>
                </a:gridCol>
                <a:gridCol w="1563711">
                  <a:extLst>
                    <a:ext uri="{9D8B030D-6E8A-4147-A177-3AD203B41FA5}">
                      <a16:colId xmlns:a16="http://schemas.microsoft.com/office/drawing/2014/main" val="3740701680"/>
                    </a:ext>
                  </a:extLst>
                </a:gridCol>
              </a:tblGrid>
              <a:tr h="35865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SOURCE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MEMBERS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5106660"/>
                  </a:ext>
                </a:extLst>
              </a:tr>
              <a:tr h="609706">
                <a:tc>
                  <a:txBody>
                    <a:bodyPr/>
                    <a:lstStyle/>
                    <a:p>
                      <a:r>
                        <a:rPr lang="en-US" dirty="0"/>
                        <a:t>Unknown (left blank on application)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8034317"/>
                  </a:ext>
                </a:extLst>
              </a:tr>
              <a:tr h="609706">
                <a:tc>
                  <a:txBody>
                    <a:bodyPr/>
                    <a:lstStyle/>
                    <a:p>
                      <a:r>
                        <a:rPr lang="en-US" dirty="0"/>
                        <a:t>Current members (word of mouth)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0364207"/>
                  </a:ext>
                </a:extLst>
              </a:tr>
              <a:tr h="436358">
                <a:tc>
                  <a:txBody>
                    <a:bodyPr/>
                    <a:lstStyle/>
                    <a:p>
                      <a:r>
                        <a:rPr lang="en-US" dirty="0"/>
                        <a:t>Free local, print media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8101938"/>
                  </a:ext>
                </a:extLst>
              </a:tr>
              <a:tr h="860761">
                <a:tc>
                  <a:txBody>
                    <a:bodyPr/>
                    <a:lstStyle/>
                    <a:p>
                      <a:r>
                        <a:rPr lang="en-US" dirty="0"/>
                        <a:t>Previous member from another branch; transfer from another branch; dual members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4770896"/>
                  </a:ext>
                </a:extLst>
              </a:tr>
              <a:tr h="436358">
                <a:tc>
                  <a:txBody>
                    <a:bodyPr/>
                    <a:lstStyle/>
                    <a:p>
                      <a:r>
                        <a:rPr lang="en-US" dirty="0"/>
                        <a:t>Tri-fold brochure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6747400"/>
                  </a:ext>
                </a:extLst>
              </a:tr>
              <a:tr h="86076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dirty="0"/>
                        <a:t>Web search of local SIR branches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395213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6B56334B-5EFA-7443-D876-E22D5DB5610B}"/>
              </a:ext>
            </a:extLst>
          </p:cNvPr>
          <p:cNvSpPr txBox="1"/>
          <p:nvPr/>
        </p:nvSpPr>
        <p:spPr>
          <a:xfrm>
            <a:off x="7674864" y="2974848"/>
            <a:ext cx="367893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Word of mouth is a no cost and effective way of attracting new members</a:t>
            </a:r>
          </a:p>
          <a:p>
            <a:endParaRPr lang="en-US" sz="2000" dirty="0"/>
          </a:p>
          <a:p>
            <a:r>
              <a:rPr lang="en-US" sz="2000" dirty="0"/>
              <a:t>Unless it’s a friend or neighbor, the encounter may not be remembered</a:t>
            </a:r>
          </a:p>
        </p:txBody>
      </p:sp>
      <p:cxnSp>
        <p:nvCxnSpPr>
          <p:cNvPr id="6" name="Curved Connector 5">
            <a:extLst>
              <a:ext uri="{FF2B5EF4-FFF2-40B4-BE49-F238E27FC236}">
                <a16:creationId xmlns:a16="http://schemas.microsoft.com/office/drawing/2014/main" id="{F1083995-4538-0C1F-4937-8EBEFDD5D9C2}"/>
              </a:ext>
            </a:extLst>
          </p:cNvPr>
          <p:cNvCxnSpPr/>
          <p:nvPr/>
        </p:nvCxnSpPr>
        <p:spPr>
          <a:xfrm>
            <a:off x="6321552" y="2974848"/>
            <a:ext cx="1164336" cy="249936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621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0C3CCF7-894A-D6D5-D6EB-7A81E65E8D64}"/>
              </a:ext>
            </a:extLst>
          </p:cNvPr>
          <p:cNvSpPr/>
          <p:nvPr/>
        </p:nvSpPr>
        <p:spPr>
          <a:xfrm>
            <a:off x="5556649" y="1867592"/>
            <a:ext cx="3377489" cy="493044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6744C25-15FB-B708-2011-7FD95AB0FA6B}"/>
              </a:ext>
            </a:extLst>
          </p:cNvPr>
          <p:cNvSpPr/>
          <p:nvPr/>
        </p:nvSpPr>
        <p:spPr>
          <a:xfrm>
            <a:off x="341372" y="350476"/>
            <a:ext cx="3573781" cy="638708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BF6AD2F-BC9D-D084-6353-B866D2873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1163" y="45150"/>
            <a:ext cx="8474511" cy="864558"/>
          </a:xfrm>
        </p:spPr>
        <p:txBody>
          <a:bodyPr>
            <a:normAutofit/>
          </a:bodyPr>
          <a:lstStyle/>
          <a:p>
            <a:pPr algn="ctr"/>
            <a:r>
              <a:rPr lang="en-US" sz="3200" b="1" cap="small" dirty="0">
                <a:solidFill>
                  <a:srgbClr val="BF1E2E"/>
                </a:solidFill>
                <a:latin typeface="Lato" panose="020F0502020204030203" pitchFamily="34" charset="77"/>
              </a:rPr>
              <a:t>Attracting New Members – Web Presence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4BF1A23-B096-E53D-54DA-0110D527C2BE}"/>
              </a:ext>
            </a:extLst>
          </p:cNvPr>
          <p:cNvSpPr txBox="1"/>
          <p:nvPr/>
        </p:nvSpPr>
        <p:spPr>
          <a:xfrm>
            <a:off x="5775271" y="937768"/>
            <a:ext cx="22060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Lato" panose="020F0502020204030203" pitchFamily="34" charset="77"/>
              </a:rPr>
              <a:t>Branch email address to</a:t>
            </a:r>
          </a:p>
          <a:p>
            <a:r>
              <a:rPr lang="en-US" dirty="0">
                <a:latin typeface="Lato" panose="020F0502020204030203" pitchFamily="34" charset="77"/>
              </a:rPr>
              <a:t>request more information</a:t>
            </a:r>
          </a:p>
        </p:txBody>
      </p:sp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AD5AEDE3-B3EB-2082-5187-B5E727C77C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9168" y="4434635"/>
            <a:ext cx="1627088" cy="1466388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BCDC2C43-56F9-460A-9400-75C104E3A5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3285" y="1051345"/>
            <a:ext cx="1627088" cy="146638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01B5489-340C-EB23-CED6-D5E6462ADCF0}"/>
              </a:ext>
            </a:extLst>
          </p:cNvPr>
          <p:cNvSpPr txBox="1"/>
          <p:nvPr/>
        </p:nvSpPr>
        <p:spPr>
          <a:xfrm>
            <a:off x="10197001" y="2463941"/>
            <a:ext cx="17796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Lato" panose="020F0502020204030203" pitchFamily="34" charset="77"/>
              </a:rPr>
              <a:t>Branch Membership</a:t>
            </a:r>
          </a:p>
          <a:p>
            <a:pPr algn="ctr"/>
            <a:r>
              <a:rPr lang="en-US" dirty="0">
                <a:latin typeface="Lato" panose="020F0502020204030203" pitchFamily="34" charset="77"/>
              </a:rPr>
              <a:t>Chairman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085E10E-F152-DC4B-7DF1-1879B9B8957F}"/>
              </a:ext>
            </a:extLst>
          </p:cNvPr>
          <p:cNvSpPr txBox="1"/>
          <p:nvPr/>
        </p:nvSpPr>
        <p:spPr>
          <a:xfrm>
            <a:off x="10273285" y="5886429"/>
            <a:ext cx="18549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Lato" panose="020F0502020204030203" pitchFamily="34" charset="77"/>
              </a:rPr>
              <a:t>Prospective Member</a:t>
            </a:r>
          </a:p>
        </p:txBody>
      </p:sp>
      <p:sp>
        <p:nvSpPr>
          <p:cNvPr id="24" name="Down Arrow 23">
            <a:extLst>
              <a:ext uri="{FF2B5EF4-FFF2-40B4-BE49-F238E27FC236}">
                <a16:creationId xmlns:a16="http://schemas.microsoft.com/office/drawing/2014/main" id="{D623C989-F58A-6C87-4C2E-EE6B3C183ECA}"/>
              </a:ext>
            </a:extLst>
          </p:cNvPr>
          <p:cNvSpPr/>
          <p:nvPr/>
        </p:nvSpPr>
        <p:spPr>
          <a:xfrm>
            <a:off x="10986620" y="3504373"/>
            <a:ext cx="247133" cy="757482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own Arrow 24">
            <a:extLst>
              <a:ext uri="{FF2B5EF4-FFF2-40B4-BE49-F238E27FC236}">
                <a16:creationId xmlns:a16="http://schemas.microsoft.com/office/drawing/2014/main" id="{33B3EBEC-2A28-C49E-B29A-1B12FDC1B9DA}"/>
              </a:ext>
            </a:extLst>
          </p:cNvPr>
          <p:cNvSpPr/>
          <p:nvPr/>
        </p:nvSpPr>
        <p:spPr>
          <a:xfrm rot="10800000">
            <a:off x="10986620" y="3288896"/>
            <a:ext cx="247133" cy="757482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Arrow 25">
            <a:extLst>
              <a:ext uri="{FF2B5EF4-FFF2-40B4-BE49-F238E27FC236}">
                <a16:creationId xmlns:a16="http://schemas.microsoft.com/office/drawing/2014/main" id="{0D9DBDBB-2D04-7C34-50FC-3A9042BF88C8}"/>
              </a:ext>
            </a:extLst>
          </p:cNvPr>
          <p:cNvSpPr/>
          <p:nvPr/>
        </p:nvSpPr>
        <p:spPr>
          <a:xfrm>
            <a:off x="9067093" y="2348454"/>
            <a:ext cx="871723" cy="3569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AF939C3-138A-04D0-4D8C-23EF25FE8800}"/>
              </a:ext>
            </a:extLst>
          </p:cNvPr>
          <p:cNvSpPr txBox="1"/>
          <p:nvPr/>
        </p:nvSpPr>
        <p:spPr>
          <a:xfrm>
            <a:off x="8850402" y="2853621"/>
            <a:ext cx="149614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Lato" panose="020F0502020204030203" pitchFamily="34" charset="77"/>
              </a:rPr>
              <a:t>Branch email address</a:t>
            </a:r>
          </a:p>
          <a:p>
            <a:pPr algn="ctr"/>
            <a:r>
              <a:rPr lang="en-US" dirty="0">
                <a:latin typeface="Lato" panose="020F0502020204030203" pitchFamily="34" charset="77"/>
              </a:rPr>
              <a:t>or web contact form</a:t>
            </a:r>
          </a:p>
          <a:p>
            <a:pPr algn="ctr"/>
            <a:r>
              <a:rPr lang="en-US" dirty="0">
                <a:latin typeface="Lato" panose="020F0502020204030203" pitchFamily="34" charset="77"/>
              </a:rPr>
              <a:t>for more information</a:t>
            </a:r>
          </a:p>
          <a:p>
            <a:pPr algn="ctr"/>
            <a:r>
              <a:rPr lang="en-US" dirty="0">
                <a:latin typeface="Lato" panose="020F0502020204030203" pitchFamily="34" charset="77"/>
              </a:rPr>
              <a:t>or to express interest</a:t>
            </a:r>
          </a:p>
          <a:p>
            <a:pPr algn="ctr"/>
            <a:r>
              <a:rPr lang="en-US" dirty="0">
                <a:latin typeface="Lato" panose="020F0502020204030203" pitchFamily="34" charset="77"/>
              </a:rPr>
              <a:t>in joining</a:t>
            </a: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F7260B3F-F688-7825-565E-8B054A881623}"/>
              </a:ext>
            </a:extLst>
          </p:cNvPr>
          <p:cNvSpPr/>
          <p:nvPr/>
        </p:nvSpPr>
        <p:spPr>
          <a:xfrm>
            <a:off x="4263974" y="1541445"/>
            <a:ext cx="5674843" cy="3261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2CC34C-C203-1EA1-27C0-E243F4A7E693}"/>
              </a:ext>
            </a:extLst>
          </p:cNvPr>
          <p:cNvSpPr txBox="1"/>
          <p:nvPr/>
        </p:nvSpPr>
        <p:spPr>
          <a:xfrm>
            <a:off x="5879443" y="6195554"/>
            <a:ext cx="2695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Lato" panose="020F0502020204030203" pitchFamily="34" charset="77"/>
              </a:rPr>
              <a:t>An up-to-date, robust website is essential; works 24x7x365</a:t>
            </a:r>
          </a:p>
        </p:txBody>
      </p:sp>
      <p:sp>
        <p:nvSpPr>
          <p:cNvPr id="35" name="Right Arrow 34">
            <a:extLst>
              <a:ext uri="{FF2B5EF4-FFF2-40B4-BE49-F238E27FC236}">
                <a16:creationId xmlns:a16="http://schemas.microsoft.com/office/drawing/2014/main" id="{5CCA784F-B6F0-E6AE-6136-0DA447297A17}"/>
              </a:ext>
            </a:extLst>
          </p:cNvPr>
          <p:cNvSpPr/>
          <p:nvPr/>
        </p:nvSpPr>
        <p:spPr>
          <a:xfrm>
            <a:off x="4249621" y="4648633"/>
            <a:ext cx="1202379" cy="3903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9D45E99-1D3E-DBBB-9521-E56635C8B82D}"/>
              </a:ext>
            </a:extLst>
          </p:cNvPr>
          <p:cNvGrpSpPr/>
          <p:nvPr/>
        </p:nvGrpSpPr>
        <p:grpSpPr>
          <a:xfrm>
            <a:off x="5737031" y="2097336"/>
            <a:ext cx="2995595" cy="4053180"/>
            <a:chOff x="6348035" y="2400734"/>
            <a:chExt cx="2453160" cy="3769095"/>
          </a:xfrm>
          <a:solidFill>
            <a:schemeClr val="accent4">
              <a:lumMod val="20000"/>
              <a:lumOff val="80000"/>
            </a:schemeClr>
          </a:solidFill>
        </p:grpSpPr>
        <p:pic>
          <p:nvPicPr>
            <p:cNvPr id="31" name="Picture 30" descr="A screenshot of a website&#10;&#10;Description automatically generated">
              <a:extLst>
                <a:ext uri="{FF2B5EF4-FFF2-40B4-BE49-F238E27FC236}">
                  <a16:creationId xmlns:a16="http://schemas.microsoft.com/office/drawing/2014/main" id="{FE92B90E-C555-4BE4-02AD-7D77A9BA76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52535" y="2400734"/>
              <a:ext cx="2448660" cy="2638287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</p:pic>
        <p:pic>
          <p:nvPicPr>
            <p:cNvPr id="32" name="Picture 31" descr="A group of people sitting at a table looking at a projector screen&#10;&#10;Description automatically generated">
              <a:extLst>
                <a:ext uri="{FF2B5EF4-FFF2-40B4-BE49-F238E27FC236}">
                  <a16:creationId xmlns:a16="http://schemas.microsoft.com/office/drawing/2014/main" id="{5E43B7DB-9F97-E41D-BD58-019F87E53D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48035" y="5049207"/>
              <a:ext cx="2448660" cy="1120622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95A29189-9624-126D-DE1A-F8D31588BEB2}"/>
              </a:ext>
            </a:extLst>
          </p:cNvPr>
          <p:cNvSpPr/>
          <p:nvPr/>
        </p:nvSpPr>
        <p:spPr>
          <a:xfrm>
            <a:off x="341372" y="350476"/>
            <a:ext cx="3778022" cy="63870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8AF0E9-DE33-24FE-5063-E39CE10B77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027" y="4648633"/>
            <a:ext cx="1524111" cy="1721105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3A22FEA1-E628-6FE4-E4F9-0BF2B2FF9601}"/>
              </a:ext>
            </a:extLst>
          </p:cNvPr>
          <p:cNvSpPr/>
          <p:nvPr/>
        </p:nvSpPr>
        <p:spPr>
          <a:xfrm>
            <a:off x="1823494" y="4580981"/>
            <a:ext cx="458007" cy="592029"/>
          </a:xfrm>
          <a:prstGeom prst="ellipse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F745323-48C3-4B11-8B6A-90451419D8EE}"/>
              </a:ext>
            </a:extLst>
          </p:cNvPr>
          <p:cNvSpPr txBox="1"/>
          <p:nvPr/>
        </p:nvSpPr>
        <p:spPr>
          <a:xfrm>
            <a:off x="356493" y="6368981"/>
            <a:ext cx="22431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Lato" panose="020F0502020204030203" pitchFamily="34" charset="77"/>
              </a:rPr>
              <a:t>Sandwich board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FB9126E-4452-D90A-B9CB-B6E180F8FE4E}"/>
              </a:ext>
            </a:extLst>
          </p:cNvPr>
          <p:cNvSpPr txBox="1"/>
          <p:nvPr/>
        </p:nvSpPr>
        <p:spPr>
          <a:xfrm>
            <a:off x="2595283" y="5610881"/>
            <a:ext cx="15241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Lato" panose="020F0502020204030203" pitchFamily="34" charset="77"/>
              </a:rPr>
              <a:t>Tri-fold with SIR and branch info (includes QR code on back)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0D5AE97-A0BA-8650-B98C-D9F8E0BB45DE}"/>
              </a:ext>
            </a:extLst>
          </p:cNvPr>
          <p:cNvSpPr txBox="1"/>
          <p:nvPr/>
        </p:nvSpPr>
        <p:spPr>
          <a:xfrm>
            <a:off x="607747" y="460090"/>
            <a:ext cx="3141177" cy="1600438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Lato" panose="020F0502020204030203" pitchFamily="34" charset="77"/>
              </a:rPr>
              <a:t>Free, local print media; </a:t>
            </a:r>
            <a:r>
              <a:rPr lang="en-US" i="1" dirty="0">
                <a:latin typeface="Lato" panose="020F0502020204030203" pitchFamily="34" charset="77"/>
              </a:rPr>
              <a:t>e.g.</a:t>
            </a:r>
            <a:r>
              <a:rPr lang="en-US" dirty="0">
                <a:latin typeface="Lato" panose="020F0502020204030203" pitchFamily="34" charset="77"/>
              </a:rPr>
              <a:t>, </a:t>
            </a:r>
            <a:r>
              <a:rPr lang="en-US" i="1" dirty="0">
                <a:latin typeface="Lato" panose="020F0502020204030203" pitchFamily="34" charset="77"/>
              </a:rPr>
              <a:t>The Clipper, Style Magazine, Gold Panner, Around Here</a:t>
            </a:r>
            <a:r>
              <a:rPr lang="en-US" dirty="0">
                <a:latin typeface="Lato" panose="020F0502020204030203" pitchFamily="34" charset="77"/>
              </a:rPr>
              <a:t>, </a:t>
            </a:r>
            <a:r>
              <a:rPr lang="en-US" i="1" dirty="0">
                <a:latin typeface="Lato" panose="020F0502020204030203" pitchFamily="34" charset="77"/>
              </a:rPr>
              <a:t>The Hills Living, Village Life newspaper, etc.</a:t>
            </a:r>
          </a:p>
          <a:p>
            <a:endParaRPr lang="en-US" i="1" dirty="0">
              <a:latin typeface="Lato" panose="020F0502020204030203" pitchFamily="34" charset="77"/>
            </a:endParaRPr>
          </a:p>
          <a:p>
            <a:r>
              <a:rPr lang="en-US" dirty="0">
                <a:latin typeface="Lato" panose="020F0502020204030203" pitchFamily="34" charset="77"/>
              </a:rPr>
              <a:t>Our BEC recently approved a small budget for paid advertising.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4BD47D2-96D5-FFA0-B9E8-7C7E2CED975D}"/>
              </a:ext>
            </a:extLst>
          </p:cNvPr>
          <p:cNvSpPr txBox="1"/>
          <p:nvPr/>
        </p:nvSpPr>
        <p:spPr>
          <a:xfrm>
            <a:off x="514597" y="4197796"/>
            <a:ext cx="1762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Lato" panose="020F0502020204030203" pitchFamily="34" charset="77"/>
              </a:rPr>
              <a:t>Business flyer</a:t>
            </a:r>
          </a:p>
        </p:txBody>
      </p:sp>
      <p:pic>
        <p:nvPicPr>
          <p:cNvPr id="37" name="Picture 36" descr="A close-up of a flyer&#10;&#10;Description automatically generated">
            <a:extLst>
              <a:ext uri="{FF2B5EF4-FFF2-40B4-BE49-F238E27FC236}">
                <a16:creationId xmlns:a16="http://schemas.microsoft.com/office/drawing/2014/main" id="{7A023DDA-23FD-933E-F25A-AE784A2D29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4370" y="2170142"/>
            <a:ext cx="1943100" cy="2032000"/>
          </a:xfrm>
          <a:prstGeom prst="rect">
            <a:avLst/>
          </a:prstGeom>
        </p:spPr>
      </p:pic>
      <p:pic>
        <p:nvPicPr>
          <p:cNvPr id="38" name="Picture 37" descr="A close-up of a book cover&#10;&#10;Description automatically generated">
            <a:extLst>
              <a:ext uri="{FF2B5EF4-FFF2-40B4-BE49-F238E27FC236}">
                <a16:creationId xmlns:a16="http://schemas.microsoft.com/office/drawing/2014/main" id="{2BDAA15E-7028-E95F-9B34-BDA2CBF6D7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01092" y="3786552"/>
            <a:ext cx="861849" cy="1838611"/>
          </a:xfrm>
          <a:prstGeom prst="rect">
            <a:avLst/>
          </a:prstGeom>
        </p:spPr>
      </p:pic>
      <p:pic>
        <p:nvPicPr>
          <p:cNvPr id="39" name="Picture 38" descr="A red and black card with a rooster&#10;&#10;Description automatically generated">
            <a:extLst>
              <a:ext uri="{FF2B5EF4-FFF2-40B4-BE49-F238E27FC236}">
                <a16:creationId xmlns:a16="http://schemas.microsoft.com/office/drawing/2014/main" id="{3CAE5FFF-7FA7-4622-A7C6-29506DFA76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46501" y="2358196"/>
            <a:ext cx="1268652" cy="724944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96CB8167-6191-D652-C18A-AE88422494BD}"/>
              </a:ext>
            </a:extLst>
          </p:cNvPr>
          <p:cNvSpPr txBox="1"/>
          <p:nvPr/>
        </p:nvSpPr>
        <p:spPr>
          <a:xfrm>
            <a:off x="2403819" y="3027480"/>
            <a:ext cx="1762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Lato" panose="020F0502020204030203" pitchFamily="34" charset="77"/>
              </a:rPr>
              <a:t>Complimentary lunch business card</a:t>
            </a: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E79BF1D6-0C24-8842-8830-0E1254E4B926}"/>
              </a:ext>
            </a:extLst>
          </p:cNvPr>
          <p:cNvSpPr/>
          <p:nvPr/>
        </p:nvSpPr>
        <p:spPr>
          <a:xfrm rot="20637084">
            <a:off x="2367469" y="4746672"/>
            <a:ext cx="528973" cy="8584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696DBE-6211-C5E3-D50A-2922114CFE13}"/>
              </a:ext>
            </a:extLst>
          </p:cNvPr>
          <p:cNvSpPr txBox="1"/>
          <p:nvPr/>
        </p:nvSpPr>
        <p:spPr>
          <a:xfrm>
            <a:off x="4181619" y="2071327"/>
            <a:ext cx="130702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Lato" panose="020F0502020204030203" pitchFamily="34" charset="77"/>
              </a:rPr>
              <a:t>Each form of advertising includes our web address for the prospective member to get more information about our branch</a:t>
            </a:r>
          </a:p>
        </p:txBody>
      </p:sp>
    </p:spTree>
    <p:extLst>
      <p:ext uri="{BB962C8B-B14F-4D97-AF65-F5344CB8AC3E}">
        <p14:creationId xmlns:p14="http://schemas.microsoft.com/office/powerpoint/2010/main" val="24033066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6683829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ato"/>
              <a:buNone/>
            </a:pPr>
            <a:r>
              <a:rPr lang="en-US" b="1" cap="small" dirty="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rPr>
              <a:t>Our Website is the Focal Point of Our Approach</a:t>
            </a:r>
            <a:endParaRPr b="1" cap="small" dirty="0">
              <a:solidFill>
                <a:srgbClr val="C00000"/>
              </a:solidFill>
            </a:endParaRPr>
          </a:p>
        </p:txBody>
      </p:sp>
      <p:sp>
        <p:nvSpPr>
          <p:cNvPr id="258" name="Google Shape;258;p14"/>
          <p:cNvSpPr txBox="1">
            <a:spLocks noGrp="1"/>
          </p:cNvSpPr>
          <p:nvPr>
            <p:ph type="body" idx="1"/>
          </p:nvPr>
        </p:nvSpPr>
        <p:spPr>
          <a:xfrm>
            <a:off x="687712" y="1825625"/>
            <a:ext cx="6834316" cy="4888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>
                <a:latin typeface="Lato" panose="020F0502020204030203" pitchFamily="34" charset="77"/>
                <a:ea typeface="Lato"/>
                <a:cs typeface="Lato"/>
                <a:sym typeface="Lato"/>
              </a:rPr>
              <a:t>The internet is the first place many people look to for additional information 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>
                <a:latin typeface="Lato" panose="020F0502020204030203" pitchFamily="34" charset="77"/>
                <a:ea typeface="Lato"/>
                <a:cs typeface="Lato"/>
                <a:sym typeface="Lato"/>
              </a:rPr>
              <a:t>Works 24 x 7 x 365</a:t>
            </a:r>
            <a:endParaRPr dirty="0">
              <a:latin typeface="Lato" panose="020F0502020204030203" pitchFamily="34" charset="77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>
                <a:latin typeface="Lato" panose="020F0502020204030203" pitchFamily="34" charset="77"/>
                <a:ea typeface="Lato"/>
                <a:cs typeface="Lato"/>
                <a:sym typeface="Lato"/>
              </a:rPr>
              <a:t>Critical that it be professional looking and up-to-date 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>
                <a:latin typeface="Lato" panose="020F0502020204030203" pitchFamily="34" charset="77"/>
                <a:ea typeface="Lato"/>
                <a:cs typeface="Lato"/>
                <a:sym typeface="Lato"/>
              </a:rPr>
              <a:t>Likely the last chance to “sell” a prospect to connect with someone in the branch</a:t>
            </a:r>
            <a:endParaRPr dirty="0">
              <a:latin typeface="Lato" panose="020F0502020204030203" pitchFamily="34" charset="77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>
                <a:latin typeface="Lato" panose="020F0502020204030203" pitchFamily="34" charset="77"/>
                <a:ea typeface="Lato"/>
                <a:cs typeface="Lato"/>
                <a:sym typeface="Lato"/>
              </a:rPr>
              <a:t>Branch 95 website: </a:t>
            </a:r>
            <a:r>
              <a:rPr lang="en-US" u="sng" dirty="0">
                <a:solidFill>
                  <a:schemeClr val="hlink"/>
                </a:solidFill>
                <a:latin typeface="Lato" panose="020F0502020204030203" pitchFamily="34" charset="77"/>
                <a:ea typeface="Lato"/>
                <a:cs typeface="Lato"/>
                <a:sym typeface="Lato"/>
                <a:hlinkClick r:id="rId3"/>
              </a:rPr>
              <a:t>sirinc2.org/branch95</a:t>
            </a:r>
            <a:endParaRPr lang="en-US" u="sng" dirty="0">
              <a:solidFill>
                <a:schemeClr val="hlink"/>
              </a:solidFill>
              <a:latin typeface="Lato" panose="020F0502020204030203" pitchFamily="34" charset="77"/>
              <a:ea typeface="Lato"/>
              <a:cs typeface="Lato"/>
              <a:sym typeface="Lato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7166199-1433-70EB-CC24-07EE15EF7310}"/>
              </a:ext>
            </a:extLst>
          </p:cNvPr>
          <p:cNvGrpSpPr/>
          <p:nvPr/>
        </p:nvGrpSpPr>
        <p:grpSpPr>
          <a:xfrm>
            <a:off x="7624289" y="860174"/>
            <a:ext cx="3887129" cy="5415366"/>
            <a:chOff x="6348035" y="2400734"/>
            <a:chExt cx="2453160" cy="3769095"/>
          </a:xfrm>
          <a:solidFill>
            <a:schemeClr val="accent4">
              <a:lumMod val="20000"/>
              <a:lumOff val="80000"/>
            </a:schemeClr>
          </a:solidFill>
        </p:grpSpPr>
        <p:pic>
          <p:nvPicPr>
            <p:cNvPr id="3" name="Picture 2" descr="A screenshot of a website&#10;&#10;Description automatically generated">
              <a:extLst>
                <a:ext uri="{FF2B5EF4-FFF2-40B4-BE49-F238E27FC236}">
                  <a16:creationId xmlns:a16="http://schemas.microsoft.com/office/drawing/2014/main" id="{20993B96-90C8-0A21-6C74-69B9E6A53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52535" y="2400734"/>
              <a:ext cx="2448660" cy="2638287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</p:pic>
        <p:pic>
          <p:nvPicPr>
            <p:cNvPr id="4" name="Picture 3" descr="A group of people sitting at a table looking at a projector screen&#10;&#10;Description automatically generated">
              <a:extLst>
                <a:ext uri="{FF2B5EF4-FFF2-40B4-BE49-F238E27FC236}">
                  <a16:creationId xmlns:a16="http://schemas.microsoft.com/office/drawing/2014/main" id="{6187F95C-3FCD-42EC-CA7F-7599CD8E77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48035" y="5049207"/>
              <a:ext cx="2448660" cy="1120622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CD06E-C859-785B-0059-4ACD6A2DE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cap="small" dirty="0">
                <a:solidFill>
                  <a:srgbClr val="C00000"/>
                </a:solidFill>
                <a:latin typeface="Lato" panose="020F0502020204030203" pitchFamily="34" charset="77"/>
              </a:rPr>
              <a:t>It’s All a Process…the Final Steps</a:t>
            </a:r>
            <a:endParaRPr lang="en-US" dirty="0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9C18DB47-C3D8-AA6E-6A73-599C66F28E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2782" y="4498666"/>
            <a:ext cx="1191489" cy="10738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5C585D-FA53-B8CF-0293-F8AD59375602}"/>
              </a:ext>
            </a:extLst>
          </p:cNvPr>
          <p:cNvSpPr txBox="1"/>
          <p:nvPr/>
        </p:nvSpPr>
        <p:spPr>
          <a:xfrm>
            <a:off x="938700" y="2866277"/>
            <a:ext cx="17796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Lato" panose="020F0502020204030203" pitchFamily="34" charset="77"/>
              </a:rPr>
              <a:t>Branch Membership</a:t>
            </a:r>
          </a:p>
          <a:p>
            <a:pPr algn="ctr"/>
            <a:r>
              <a:rPr lang="en-US" dirty="0">
                <a:latin typeface="Lato" panose="020F0502020204030203" pitchFamily="34" charset="77"/>
              </a:rPr>
              <a:t>Chairman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D4A69B-635D-9437-027D-F87BE6DBFD19}"/>
              </a:ext>
            </a:extLst>
          </p:cNvPr>
          <p:cNvSpPr txBox="1"/>
          <p:nvPr/>
        </p:nvSpPr>
        <p:spPr>
          <a:xfrm>
            <a:off x="962873" y="5572477"/>
            <a:ext cx="1854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Lato" panose="020F0502020204030203" pitchFamily="34" charset="77"/>
              </a:rPr>
              <a:t>Prospective</a:t>
            </a:r>
          </a:p>
          <a:p>
            <a:pPr algn="ctr"/>
            <a:r>
              <a:rPr lang="en-US" dirty="0">
                <a:latin typeface="Lato" panose="020F0502020204030203" pitchFamily="34" charset="77"/>
              </a:rPr>
              <a:t>Member</a:t>
            </a:r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8716B64F-D7F6-284E-CAA4-860F1147A6C9}"/>
              </a:ext>
            </a:extLst>
          </p:cNvPr>
          <p:cNvSpPr/>
          <p:nvPr/>
        </p:nvSpPr>
        <p:spPr>
          <a:xfrm>
            <a:off x="1728319" y="3650677"/>
            <a:ext cx="247133" cy="757482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2920445C-E196-0A1C-C837-B33B078FE353}"/>
              </a:ext>
            </a:extLst>
          </p:cNvPr>
          <p:cNvSpPr/>
          <p:nvPr/>
        </p:nvSpPr>
        <p:spPr>
          <a:xfrm rot="10800000">
            <a:off x="1728319" y="3435200"/>
            <a:ext cx="247133" cy="757482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5D925FD-F4F6-C957-01B1-A8061C6748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8268" y="4325708"/>
            <a:ext cx="2576551" cy="14663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415A7B2-05D4-3F7B-26BE-67325D9A31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076" y="2146714"/>
            <a:ext cx="2306214" cy="116373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88E6C1B-7A7A-B3D9-E489-B05A072BE7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5048" y="4146170"/>
            <a:ext cx="4398751" cy="233703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4D41731-B980-89B0-0975-DF84A05D07C4}"/>
              </a:ext>
            </a:extLst>
          </p:cNvPr>
          <p:cNvSpPr txBox="1"/>
          <p:nvPr/>
        </p:nvSpPr>
        <p:spPr>
          <a:xfrm>
            <a:off x="8113664" y="2635846"/>
            <a:ext cx="18549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Lato" panose="020F0502020204030203" pitchFamily="34" charset="77"/>
              </a:rPr>
              <a:t>New Member and Branch Member</a:t>
            </a:r>
          </a:p>
          <a:p>
            <a:pPr algn="ctr"/>
            <a:r>
              <a:rPr lang="en-US" dirty="0">
                <a:latin typeface="Lato" panose="020F0502020204030203" pitchFamily="34" charset="77"/>
              </a:rPr>
              <a:t>Relations Chairman</a:t>
            </a:r>
          </a:p>
          <a:p>
            <a:pPr algn="ctr"/>
            <a:endParaRPr lang="en-US" dirty="0">
              <a:latin typeface="Lato" panose="020F0502020204030203" pitchFamily="34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14FB95B-4817-6460-7AC2-2E0F35FCE9C8}"/>
              </a:ext>
            </a:extLst>
          </p:cNvPr>
          <p:cNvSpPr txBox="1"/>
          <p:nvPr/>
        </p:nvSpPr>
        <p:spPr>
          <a:xfrm>
            <a:off x="3769892" y="3331496"/>
            <a:ext cx="20805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Lato" panose="020F0502020204030203" pitchFamily="34" charset="77"/>
              </a:rPr>
              <a:t>Application Completed and Approved by BEC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CDC4925-423F-FB93-7EF5-B173B9634BD6}"/>
              </a:ext>
            </a:extLst>
          </p:cNvPr>
          <p:cNvSpPr txBox="1"/>
          <p:nvPr/>
        </p:nvSpPr>
        <p:spPr>
          <a:xfrm>
            <a:off x="2999232" y="5787920"/>
            <a:ext cx="33406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Lato" panose="020F0502020204030203" pitchFamily="34" charset="77"/>
              </a:rPr>
              <a:t>Prospective Member is our guest at a branch meeting; receives a copy of our newsletter and a follow-up call</a:t>
            </a:r>
          </a:p>
        </p:txBody>
      </p:sp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58A60E09-C347-24E6-A824-13124AFCC3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6140" y="1738349"/>
            <a:ext cx="1191489" cy="1073811"/>
          </a:xfrm>
          <a:prstGeom prst="rect">
            <a:avLst/>
          </a:prstGeom>
        </p:spPr>
      </p:pic>
      <p:sp>
        <p:nvSpPr>
          <p:cNvPr id="21" name="Right Arrow 20">
            <a:extLst>
              <a:ext uri="{FF2B5EF4-FFF2-40B4-BE49-F238E27FC236}">
                <a16:creationId xmlns:a16="http://schemas.microsoft.com/office/drawing/2014/main" id="{1BA7A38C-C07C-5334-AF01-E7A186146114}"/>
              </a:ext>
            </a:extLst>
          </p:cNvPr>
          <p:cNvSpPr/>
          <p:nvPr/>
        </p:nvSpPr>
        <p:spPr>
          <a:xfrm>
            <a:off x="2572512" y="4994323"/>
            <a:ext cx="609600" cy="187277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own Arrow 23">
            <a:extLst>
              <a:ext uri="{FF2B5EF4-FFF2-40B4-BE49-F238E27FC236}">
                <a16:creationId xmlns:a16="http://schemas.microsoft.com/office/drawing/2014/main" id="{D34FFB83-7A48-ABED-5880-5BDB94B011CD}"/>
              </a:ext>
            </a:extLst>
          </p:cNvPr>
          <p:cNvSpPr/>
          <p:nvPr/>
        </p:nvSpPr>
        <p:spPr>
          <a:xfrm>
            <a:off x="9030856" y="3373583"/>
            <a:ext cx="247133" cy="513251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0568DDE-0B16-775D-7B22-C6E58F0B1151}"/>
              </a:ext>
            </a:extLst>
          </p:cNvPr>
          <p:cNvGrpSpPr/>
          <p:nvPr/>
        </p:nvGrpSpPr>
        <p:grpSpPr>
          <a:xfrm>
            <a:off x="8001316" y="1241812"/>
            <a:ext cx="2096913" cy="1353778"/>
            <a:chOff x="8113664" y="876231"/>
            <a:chExt cx="2096913" cy="1353778"/>
          </a:xfrm>
        </p:grpSpPr>
        <p:pic>
          <p:nvPicPr>
            <p:cNvPr id="20" name="Picture 19" descr="Icon&#10;&#10;Description automatically generated">
              <a:extLst>
                <a:ext uri="{FF2B5EF4-FFF2-40B4-BE49-F238E27FC236}">
                  <a16:creationId xmlns:a16="http://schemas.microsoft.com/office/drawing/2014/main" id="{480D5B46-424E-FF85-62AF-07EFE331F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13664" y="1156198"/>
              <a:ext cx="1191489" cy="1073811"/>
            </a:xfrm>
            <a:prstGeom prst="rect">
              <a:avLst/>
            </a:prstGeom>
          </p:spPr>
        </p:pic>
        <p:pic>
          <p:nvPicPr>
            <p:cNvPr id="25" name="Picture 24" descr="Icon&#10;&#10;Description automatically generated">
              <a:extLst>
                <a:ext uri="{FF2B5EF4-FFF2-40B4-BE49-F238E27FC236}">
                  <a16:creationId xmlns:a16="http://schemas.microsoft.com/office/drawing/2014/main" id="{9FCBE5F8-511D-1051-1A8F-9DA6F95C0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019088" y="876231"/>
              <a:ext cx="1191489" cy="1073811"/>
            </a:xfrm>
            <a:prstGeom prst="rect">
              <a:avLst/>
            </a:prstGeom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3A986394-FCF6-66C2-7C88-109202FBEBF8}"/>
              </a:ext>
            </a:extLst>
          </p:cNvPr>
          <p:cNvSpPr txBox="1"/>
          <p:nvPr/>
        </p:nvSpPr>
        <p:spPr>
          <a:xfrm>
            <a:off x="8001316" y="3851563"/>
            <a:ext cx="23062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Branch Activity Chairmen</a:t>
            </a:r>
          </a:p>
        </p:txBody>
      </p:sp>
      <p:sp>
        <p:nvSpPr>
          <p:cNvPr id="28" name="Right Arrow 27">
            <a:extLst>
              <a:ext uri="{FF2B5EF4-FFF2-40B4-BE49-F238E27FC236}">
                <a16:creationId xmlns:a16="http://schemas.microsoft.com/office/drawing/2014/main" id="{37AA3B2E-CD25-592C-3D38-E52EEDCE8085}"/>
              </a:ext>
            </a:extLst>
          </p:cNvPr>
          <p:cNvSpPr/>
          <p:nvPr/>
        </p:nvSpPr>
        <p:spPr>
          <a:xfrm rot="16200000">
            <a:off x="4608943" y="3983362"/>
            <a:ext cx="402479" cy="187277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ight Arrow 30">
            <a:extLst>
              <a:ext uri="{FF2B5EF4-FFF2-40B4-BE49-F238E27FC236}">
                <a16:creationId xmlns:a16="http://schemas.microsoft.com/office/drawing/2014/main" id="{E4F61FBF-03FE-F5DF-19AC-96F0B925FCB6}"/>
              </a:ext>
            </a:extLst>
          </p:cNvPr>
          <p:cNvSpPr/>
          <p:nvPr/>
        </p:nvSpPr>
        <p:spPr>
          <a:xfrm>
            <a:off x="6255836" y="2485145"/>
            <a:ext cx="1315396" cy="187277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3FA322E-B894-EC54-88F4-6D11A0C53C5A}"/>
              </a:ext>
            </a:extLst>
          </p:cNvPr>
          <p:cNvSpPr/>
          <p:nvPr/>
        </p:nvSpPr>
        <p:spPr>
          <a:xfrm>
            <a:off x="8662416" y="2372797"/>
            <a:ext cx="301384" cy="175478"/>
          </a:xfrm>
          <a:prstGeom prst="rect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400" dirty="0" err="1">
                <a:solidFill>
                  <a:schemeClr val="tx1"/>
                </a:solidFill>
              </a:rPr>
              <a:t>xxxx</a:t>
            </a:r>
            <a:endParaRPr lang="en-US" sz="400" dirty="0">
              <a:solidFill>
                <a:schemeClr val="tx1"/>
              </a:solidFill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69C5811-F8B5-5689-D1A3-6CB82BFCCF2C}"/>
              </a:ext>
            </a:extLst>
          </p:cNvPr>
          <p:cNvSpPr/>
          <p:nvPr/>
        </p:nvSpPr>
        <p:spPr>
          <a:xfrm flipH="1">
            <a:off x="8872360" y="2421565"/>
            <a:ext cx="79248" cy="11234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7EA41E-2BF6-F0E6-9368-5CB7F13C7ADA}"/>
              </a:ext>
            </a:extLst>
          </p:cNvPr>
          <p:cNvSpPr txBox="1"/>
          <p:nvPr/>
        </p:nvSpPr>
        <p:spPr>
          <a:xfrm>
            <a:off x="10463681" y="1883664"/>
            <a:ext cx="13686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Name badge with a dot signifying a new member</a:t>
            </a:r>
          </a:p>
        </p:txBody>
      </p:sp>
      <p:cxnSp>
        <p:nvCxnSpPr>
          <p:cNvPr id="10" name="Curved Connector 9">
            <a:extLst>
              <a:ext uri="{FF2B5EF4-FFF2-40B4-BE49-F238E27FC236}">
                <a16:creationId xmlns:a16="http://schemas.microsoft.com/office/drawing/2014/main" id="{CA2D5E80-07CB-FD78-4276-4B5465B2AD1B}"/>
              </a:ext>
            </a:extLst>
          </p:cNvPr>
          <p:cNvCxnSpPr/>
          <p:nvPr/>
        </p:nvCxnSpPr>
        <p:spPr>
          <a:xfrm rot="10800000" flipV="1">
            <a:off x="9030856" y="2146713"/>
            <a:ext cx="1276674" cy="338431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62557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F5308-1652-A2CA-81B9-2E64995E8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839595" cy="1325563"/>
          </a:xfrm>
        </p:spPr>
        <p:txBody>
          <a:bodyPr>
            <a:normAutofit fontScale="90000"/>
          </a:bodyPr>
          <a:lstStyle/>
          <a:p>
            <a:r>
              <a:rPr lang="en-US" b="1" cap="small" dirty="0">
                <a:solidFill>
                  <a:srgbClr val="C00000"/>
                </a:solidFill>
                <a:latin typeface="Lato" panose="020F0502020204030203" pitchFamily="34" charset="77"/>
              </a:rPr>
              <a:t>Other Ways Our Branch is Working and/or Exploring to Attract New Members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A4C5E7-894C-DA26-FED7-8665BD833A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605860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latin typeface="Lato" panose="020F0502020204030203" pitchFamily="34" charset="77"/>
              </a:rPr>
              <a:t>T-shirt marketing campaign </a:t>
            </a:r>
          </a:p>
          <a:p>
            <a:pPr marL="114300" indent="0">
              <a:buNone/>
            </a:pPr>
            <a:r>
              <a:rPr lang="en-US" dirty="0">
                <a:latin typeface="Lato" panose="020F0502020204030203" pitchFamily="34" charset="77"/>
              </a:rPr>
              <a:t>     (developmental stages)</a:t>
            </a:r>
          </a:p>
          <a:p>
            <a:r>
              <a:rPr lang="en-US" dirty="0">
                <a:latin typeface="Lato" panose="020F0502020204030203" pitchFamily="34" charset="77"/>
              </a:rPr>
              <a:t>Paid advertising (new initiative)</a:t>
            </a:r>
          </a:p>
          <a:p>
            <a:r>
              <a:rPr lang="en-US" dirty="0">
                <a:latin typeface="Lato" panose="020F0502020204030203" pitchFamily="34" charset="77"/>
              </a:rPr>
              <a:t>Yard signs and social media (future)</a:t>
            </a:r>
          </a:p>
          <a:p>
            <a:r>
              <a:rPr lang="en-US" dirty="0">
                <a:latin typeface="Lato" panose="020F0502020204030203" pitchFamily="34" charset="77"/>
              </a:rPr>
              <a:t>Partnering with local realtors (future)</a:t>
            </a:r>
          </a:p>
          <a:p>
            <a:r>
              <a:rPr lang="en-US" dirty="0">
                <a:latin typeface="Lato" panose="020F0502020204030203" pitchFamily="34" charset="77"/>
              </a:rPr>
              <a:t>Partnering with four 55+ communities </a:t>
            </a:r>
          </a:p>
          <a:p>
            <a:pPr marL="114300" indent="0">
              <a:buNone/>
            </a:pPr>
            <a:r>
              <a:rPr lang="en-US" dirty="0">
                <a:latin typeface="Lato" panose="020F0502020204030203" pitchFamily="34" charset="77"/>
              </a:rPr>
              <a:t>      (new initiative; developmental stages)</a:t>
            </a:r>
          </a:p>
          <a:p>
            <a:r>
              <a:rPr lang="en-US" dirty="0">
                <a:latin typeface="Lato" panose="020F0502020204030203" pitchFamily="34" charset="77"/>
              </a:rPr>
              <a:t>Senior Resource Fairs and other senior events</a:t>
            </a:r>
          </a:p>
          <a:p>
            <a:r>
              <a:rPr lang="en-US" dirty="0">
                <a:latin typeface="Lato" panose="020F0502020204030203" pitchFamily="34" charset="77"/>
              </a:rPr>
              <a:t>Expand our activity offerings through joint activities with nearby branches </a:t>
            </a:r>
          </a:p>
          <a:p>
            <a:r>
              <a:rPr lang="en-US" dirty="0">
                <a:latin typeface="Lato" panose="020F0502020204030203" pitchFamily="34" charset="77"/>
              </a:rPr>
              <a:t>Partnering with local senior center (challenges; see next slide)</a:t>
            </a:r>
          </a:p>
          <a:p>
            <a:endParaRPr lang="en-US" dirty="0">
              <a:latin typeface="Lato" panose="020F0502020204030203" pitchFamily="34" charset="77"/>
            </a:endParaRPr>
          </a:p>
        </p:txBody>
      </p:sp>
      <p:pic>
        <p:nvPicPr>
          <p:cNvPr id="5" name="Picture 4" descr="A front and back view of a white shirt with red text&#10;&#10;Description automatically generated">
            <a:extLst>
              <a:ext uri="{FF2B5EF4-FFF2-40B4-BE49-F238E27FC236}">
                <a16:creationId xmlns:a16="http://schemas.microsoft.com/office/drawing/2014/main" id="{86AB0D1A-7B84-85F8-0CF7-B1BF3A03C4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7716" y="1918594"/>
            <a:ext cx="4111868" cy="233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9739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F5308-1652-A2CA-81B9-2E64995E8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cap="small" dirty="0">
                <a:solidFill>
                  <a:srgbClr val="C00000"/>
                </a:solidFill>
                <a:latin typeface="Lato" panose="020F0502020204030203" pitchFamily="34" charset="77"/>
              </a:rPr>
              <a:t>Challenges in Attracting New Members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A4C5E7-894C-DA26-FED7-8665BD833A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630753"/>
            <a:ext cx="10515600" cy="4667250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Lato" panose="020F0502020204030203" pitchFamily="34" charset="77"/>
              </a:rPr>
              <a:t>Local governments (</a:t>
            </a:r>
            <a:r>
              <a:rPr lang="en-US" i="1" dirty="0">
                <a:latin typeface="Lato" panose="020F0502020204030203" pitchFamily="34" charset="77"/>
              </a:rPr>
              <a:t>e.g.</a:t>
            </a:r>
            <a:r>
              <a:rPr lang="en-US" dirty="0">
                <a:latin typeface="Lato" panose="020F0502020204030203" pitchFamily="34" charset="77"/>
              </a:rPr>
              <a:t>, park districts) and corporate HR departments who counsel new retirees view SIR as discriminatory and will not promote us </a:t>
            </a:r>
          </a:p>
          <a:p>
            <a:r>
              <a:rPr lang="en-US" dirty="0">
                <a:latin typeface="Lato" panose="020F0502020204030203" pitchFamily="34" charset="77"/>
              </a:rPr>
              <a:t>A common complaint is that the SIR name, while it has a long history, does not say what or who we are without having to say “Sons in Retirement” which was eliminated six years ago</a:t>
            </a:r>
          </a:p>
          <a:p>
            <a:r>
              <a:rPr lang="en-US" dirty="0">
                <a:latin typeface="Lato" panose="020F0502020204030203" pitchFamily="34" charset="77"/>
              </a:rPr>
              <a:t>The rooster has been described as “sexist”; “strange”; “outdated”; </a:t>
            </a:r>
            <a:r>
              <a:rPr lang="en-US" i="1" dirty="0">
                <a:latin typeface="Lato" panose="020F0502020204030203" pitchFamily="34" charset="77"/>
              </a:rPr>
              <a:t>etc</a:t>
            </a:r>
            <a:r>
              <a:rPr lang="en-US" dirty="0">
                <a:latin typeface="Lato" panose="020F0502020204030203" pitchFamily="34" charset="77"/>
              </a:rPr>
              <a:t>.</a:t>
            </a:r>
          </a:p>
          <a:p>
            <a:r>
              <a:rPr lang="en-US" dirty="0">
                <a:latin typeface="Lato" panose="020F0502020204030203" pitchFamily="34" charset="77"/>
              </a:rPr>
              <a:t>Lack of a coordinated, SIR-wide mass marketing approach</a:t>
            </a:r>
          </a:p>
          <a:p>
            <a:r>
              <a:rPr lang="en-US" b="1" dirty="0">
                <a:solidFill>
                  <a:srgbClr val="FF0000"/>
                </a:solidFill>
                <a:latin typeface="Lato" panose="020F0502020204030203" pitchFamily="34" charset="77"/>
              </a:rPr>
              <a:t>State SIR is seeking legal counsel and establishing an Advisory Committee to address ALL of these challenges</a:t>
            </a:r>
          </a:p>
        </p:txBody>
      </p:sp>
    </p:spTree>
    <p:extLst>
      <p:ext uri="{BB962C8B-B14F-4D97-AF65-F5344CB8AC3E}">
        <p14:creationId xmlns:p14="http://schemas.microsoft.com/office/powerpoint/2010/main" val="30780275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ato"/>
              <a:buNone/>
            </a:pPr>
            <a:r>
              <a:rPr lang="en-US" b="1" cap="small" dirty="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rPr>
              <a:t>Introduction</a:t>
            </a:r>
            <a:endParaRPr b="1" cap="small" dirty="0">
              <a:solidFill>
                <a:srgbClr val="C00000"/>
              </a:solidFill>
            </a:endParaRPr>
          </a:p>
        </p:txBody>
      </p:sp>
      <p:sp>
        <p:nvSpPr>
          <p:cNvPr id="99" name="Google Shape;99;p2"/>
          <p:cNvSpPr txBox="1">
            <a:spLocks noGrp="1"/>
          </p:cNvSpPr>
          <p:nvPr>
            <p:ph type="body" idx="1"/>
          </p:nvPr>
        </p:nvSpPr>
        <p:spPr>
          <a:xfrm>
            <a:off x="838200" y="1825624"/>
            <a:ext cx="10873387" cy="4809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>
                <a:latin typeface="Lato" panose="020F0502020204030203" pitchFamily="34" charset="77"/>
              </a:rPr>
              <a:t>Like many branches, Gold Country Branch 95’s (El Dorado Hills) saw steady decline from its membership high of 145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>
                <a:latin typeface="Lato" panose="020F0502020204030203" pitchFamily="34" charset="77"/>
              </a:rPr>
              <a:t>Reached a post-COVID low of 68 members at the end of 2021</a:t>
            </a:r>
            <a:endParaRPr dirty="0">
              <a:latin typeface="Lato" panose="020F0502020204030203" pitchFamily="34" charset="77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>
                <a:latin typeface="Lato" panose="020F0502020204030203" pitchFamily="34" charset="77"/>
              </a:rPr>
              <a:t>Some at State considered our branch destined to fail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>
                <a:latin typeface="Lato" panose="020F0502020204030203" pitchFamily="34" charset="77"/>
              </a:rPr>
              <a:t>Beginning in 2022 – present, we’ve added 1 to as many as 6 new members every month but one</a:t>
            </a:r>
            <a:endParaRPr dirty="0">
              <a:latin typeface="Lato" panose="020F0502020204030203" pitchFamily="34" charset="77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>
                <a:latin typeface="Lato" panose="020F0502020204030203" pitchFamily="34" charset="77"/>
              </a:rPr>
              <a:t>Currently, 105 members with an additional five prospective members in the pipeline</a:t>
            </a:r>
            <a:endParaRPr dirty="0">
              <a:latin typeface="Lato" panose="020F0502020204030203" pitchFamily="34" charset="77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ato"/>
              <a:buNone/>
            </a:pPr>
            <a:r>
              <a:rPr lang="en-US" b="1" cap="small" dirty="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rPr>
              <a:t>Recap and Wrap-up</a:t>
            </a:r>
            <a:endParaRPr b="1" cap="small" dirty="0">
              <a:solidFill>
                <a:srgbClr val="C00000"/>
              </a:solidFill>
            </a:endParaRPr>
          </a:p>
        </p:txBody>
      </p:sp>
      <p:sp>
        <p:nvSpPr>
          <p:cNvPr id="285" name="Google Shape;285;p17"/>
          <p:cNvSpPr txBox="1">
            <a:spLocks noGrp="1"/>
          </p:cNvSpPr>
          <p:nvPr>
            <p:ph type="body" idx="1"/>
          </p:nvPr>
        </p:nvSpPr>
        <p:spPr>
          <a:xfrm>
            <a:off x="838200" y="1825624"/>
            <a:ext cx="10515600" cy="4787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>
                <a:latin typeface="Lato" panose="020F0502020204030203" pitchFamily="34" charset="77"/>
                <a:ea typeface="Lato"/>
                <a:cs typeface="Lato"/>
                <a:sym typeface="Lato"/>
              </a:rPr>
              <a:t>Print media, signage, </a:t>
            </a:r>
            <a:r>
              <a:rPr lang="en-US" i="1" dirty="0">
                <a:latin typeface="Lato" panose="020F0502020204030203" pitchFamily="34" charset="77"/>
                <a:ea typeface="Lato"/>
                <a:cs typeface="Lato"/>
                <a:sym typeface="Lato"/>
              </a:rPr>
              <a:t>etc.</a:t>
            </a:r>
            <a:r>
              <a:rPr lang="en-US" dirty="0">
                <a:latin typeface="Lato" panose="020F0502020204030203" pitchFamily="34" charset="77"/>
                <a:ea typeface="Lato"/>
                <a:cs typeface="Lato"/>
                <a:sym typeface="Lato"/>
              </a:rPr>
              <a:t> are all relatively low cost, high impact tools for getting the word out about SIR and attracting new members</a:t>
            </a:r>
            <a:endParaRPr dirty="0">
              <a:latin typeface="Lato" panose="020F0502020204030203" pitchFamily="34" charset="77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>
                <a:latin typeface="Lato" panose="020F0502020204030203" pitchFamily="34" charset="77"/>
                <a:ea typeface="Lato"/>
                <a:cs typeface="Lato"/>
                <a:sym typeface="Lato"/>
              </a:rPr>
              <a:t>The branch website serves a central, critical role in the process</a:t>
            </a:r>
            <a:endParaRPr dirty="0">
              <a:latin typeface="Lato" panose="020F0502020204030203" pitchFamily="34" charset="77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>
                <a:latin typeface="Lato" panose="020F0502020204030203" pitchFamily="34" charset="77"/>
                <a:ea typeface="Lato"/>
                <a:cs typeface="Lato"/>
                <a:sym typeface="Lato"/>
              </a:rPr>
              <a:t>The goal should be getting the prospective member to make direct contact with the branch in order to trigger an </a:t>
            </a:r>
            <a:r>
              <a:rPr lang="en-US" b="1" dirty="0">
                <a:solidFill>
                  <a:srgbClr val="C00000"/>
                </a:solidFill>
                <a:latin typeface="Lato" panose="020F0502020204030203" pitchFamily="34" charset="77"/>
                <a:ea typeface="Lato"/>
                <a:cs typeface="Lato"/>
                <a:sym typeface="Lato"/>
              </a:rPr>
              <a:t>ACTIVE</a:t>
            </a:r>
            <a:r>
              <a:rPr lang="en-US" dirty="0">
                <a:latin typeface="Lato" panose="020F0502020204030203" pitchFamily="34" charset="77"/>
                <a:ea typeface="Lato"/>
                <a:cs typeface="Lato"/>
                <a:sym typeface="Lato"/>
              </a:rPr>
              <a:t>, </a:t>
            </a:r>
            <a:r>
              <a:rPr lang="en-US" b="1" dirty="0">
                <a:solidFill>
                  <a:srgbClr val="C00000"/>
                </a:solidFill>
                <a:latin typeface="Lato" panose="020F0502020204030203" pitchFamily="34" charset="77"/>
                <a:ea typeface="Lato"/>
                <a:cs typeface="Lato"/>
                <a:sym typeface="Lato"/>
              </a:rPr>
              <a:t>ONGOING</a:t>
            </a:r>
            <a:r>
              <a:rPr lang="en-US" dirty="0">
                <a:latin typeface="Lato" panose="020F0502020204030203" pitchFamily="34" charset="77"/>
                <a:ea typeface="Lato"/>
                <a:cs typeface="Lato"/>
                <a:sym typeface="Lato"/>
              </a:rPr>
              <a:t> conversation which may lead to lunch and, </a:t>
            </a:r>
            <a:br>
              <a:rPr lang="en-US" dirty="0">
                <a:latin typeface="Lato" panose="020F0502020204030203" pitchFamily="34" charset="77"/>
                <a:ea typeface="Lato"/>
                <a:cs typeface="Lato"/>
                <a:sym typeface="Lato"/>
              </a:rPr>
            </a:br>
            <a:r>
              <a:rPr lang="en-US" dirty="0">
                <a:latin typeface="Lato" panose="020F0502020204030203" pitchFamily="34" charset="77"/>
                <a:ea typeface="Lato"/>
                <a:cs typeface="Lato"/>
                <a:sym typeface="Lato"/>
              </a:rPr>
              <a:t>hopefully, a new member</a:t>
            </a:r>
            <a:endParaRPr dirty="0">
              <a:latin typeface="Lato" panose="020F0502020204030203" pitchFamily="34" charset="77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>
                <a:latin typeface="Lato" panose="020F0502020204030203" pitchFamily="34" charset="77"/>
                <a:ea typeface="Lato"/>
                <a:cs typeface="Lato"/>
                <a:sym typeface="Lato"/>
              </a:rPr>
              <a:t>Q&amp;A</a:t>
            </a:r>
            <a:endParaRPr dirty="0">
              <a:latin typeface="Lato" panose="020F0502020204030203" pitchFamily="34" charset="77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86" name="Google Shape;286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32399" y="4459676"/>
            <a:ext cx="2246630" cy="2033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ato"/>
              <a:buNone/>
            </a:pPr>
            <a:r>
              <a:rPr lang="en-US" b="1" cap="small" dirty="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rPr>
              <a:t>A Few Quick Facts</a:t>
            </a:r>
            <a:endParaRPr b="1" cap="small" dirty="0">
              <a:solidFill>
                <a:srgbClr val="C00000"/>
              </a:solidFill>
            </a:endParaRPr>
          </a:p>
        </p:txBody>
      </p:sp>
      <p:sp>
        <p:nvSpPr>
          <p:cNvPr id="105" name="Google Shape;105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sp>
        <p:nvSpPr>
          <p:cNvPr id="106" name="Google Shape;106;p3"/>
          <p:cNvSpPr txBox="1">
            <a:spLocks noGrp="1"/>
          </p:cNvSpPr>
          <p:nvPr>
            <p:ph type="body" idx="2"/>
          </p:nvPr>
        </p:nvSpPr>
        <p:spPr>
          <a:xfrm>
            <a:off x="6172199" y="1825624"/>
            <a:ext cx="5805835" cy="48099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>
                <a:latin typeface="Lato" panose="020F0502020204030203" pitchFamily="34" charset="77"/>
                <a:ea typeface="Lato"/>
                <a:cs typeface="Lato"/>
                <a:sym typeface="Lato"/>
              </a:rPr>
              <a:t>Approx. 5,700 men 50-79* live in El Dorado Hills (SIR target group)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>
                <a:latin typeface="Lato" panose="020F0502020204030203" pitchFamily="34" charset="77"/>
                <a:ea typeface="Lato"/>
                <a:cs typeface="Lato"/>
                <a:sym typeface="Lato"/>
              </a:rPr>
              <a:t>~1.0% of Branch 95 members and 1.3% of all of SIR come from El Dorado Hills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>
                <a:latin typeface="Lato" panose="020F0502020204030203" pitchFamily="34" charset="77"/>
                <a:ea typeface="Lato"/>
                <a:cs typeface="Lato"/>
                <a:sym typeface="Lato"/>
              </a:rPr>
              <a:t>Less than 2 of every 100 men in El Dorado Hills' target group join SIR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>
                <a:latin typeface="Lato" panose="020F0502020204030203" pitchFamily="34" charset="77"/>
                <a:sym typeface="Lato"/>
              </a:rPr>
              <a:t>Similar results for many branches</a:t>
            </a:r>
            <a:endParaRPr dirty="0">
              <a:latin typeface="Lato" panose="020F0502020204030203" pitchFamily="34" charset="77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>
                <a:latin typeface="Lato" panose="020F0502020204030203" pitchFamily="34" charset="77"/>
                <a:ea typeface="Lato"/>
                <a:cs typeface="Lato"/>
                <a:sym typeface="Lato"/>
              </a:rPr>
              <a:t>WHY???</a:t>
            </a:r>
            <a:endParaRPr dirty="0">
              <a:latin typeface="Lato" panose="020F0502020204030203" pitchFamily="34" charset="77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2800"/>
              <a:buNone/>
            </a:pPr>
            <a:r>
              <a:rPr lang="en-US" b="1" dirty="0">
                <a:solidFill>
                  <a:srgbClr val="C00000"/>
                </a:solidFill>
                <a:latin typeface="Lato" panose="020F0502020204030203" pitchFamily="34" charset="77"/>
                <a:ea typeface="Lato"/>
                <a:cs typeface="Lato"/>
                <a:sym typeface="Lato"/>
              </a:rPr>
              <a:t>“SIR is the best kept secret.”</a:t>
            </a:r>
            <a:endParaRPr dirty="0">
              <a:latin typeface="Lato" panose="020F0502020204030203" pitchFamily="34" charset="77"/>
            </a:endParaRPr>
          </a:p>
        </p:txBody>
      </p:sp>
      <p:pic>
        <p:nvPicPr>
          <p:cNvPr id="107" name="Google Shape;107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200" y="1825624"/>
            <a:ext cx="5006419" cy="3385751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3"/>
          <p:cNvSpPr txBox="1"/>
          <p:nvPr/>
        </p:nvSpPr>
        <p:spPr>
          <a:xfrm>
            <a:off x="1220426" y="5344378"/>
            <a:ext cx="4624193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* Data sources include the United States Postal Service, U.S. Census Bureau, Yahoo, and the IRS</a:t>
            </a:r>
            <a:endParaRPr sz="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ato"/>
              <a:buNone/>
            </a:pPr>
            <a:r>
              <a:rPr lang="en-US" b="1" cap="small" dirty="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rPr>
              <a:t>The Power of Getting the Word Out</a:t>
            </a:r>
            <a:endParaRPr b="1" cap="small" dirty="0">
              <a:solidFill>
                <a:srgbClr val="C00000"/>
              </a:solidFill>
            </a:endParaRPr>
          </a:p>
        </p:txBody>
      </p:sp>
      <p:sp>
        <p:nvSpPr>
          <p:cNvPr id="117" name="Google Shape;117;p4"/>
          <p:cNvSpPr txBox="1">
            <a:spLocks noGrp="1"/>
          </p:cNvSpPr>
          <p:nvPr>
            <p:ph type="body" idx="2"/>
          </p:nvPr>
        </p:nvSpPr>
        <p:spPr>
          <a:xfrm>
            <a:off x="6672649" y="1825624"/>
            <a:ext cx="5005896" cy="4667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>
                <a:latin typeface="Lato" panose="020F0502020204030203" pitchFamily="34" charset="77"/>
                <a:ea typeface="Lato"/>
                <a:cs typeface="Lato"/>
                <a:sym typeface="Lato"/>
              </a:rPr>
              <a:t>A coordinated advertising plan and strong web presence has contributed to our recent success</a:t>
            </a:r>
            <a:endParaRPr lang="en-US" dirty="0">
              <a:latin typeface="Lato" panose="020F0502020204030203" pitchFamily="34" charset="77"/>
              <a:sym typeface="Lato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>
                <a:latin typeface="Lato" panose="020F0502020204030203" pitchFamily="34" charset="77"/>
                <a:ea typeface="Lato"/>
                <a:cs typeface="Lato"/>
                <a:sym typeface="Lato"/>
              </a:rPr>
              <a:t>There are many free or relatively low-cost resources available</a:t>
            </a:r>
            <a:endParaRPr dirty="0">
              <a:latin typeface="Lato" panose="020F0502020204030203" pitchFamily="34" charset="77"/>
            </a:endParaRPr>
          </a:p>
        </p:txBody>
      </p:sp>
      <p:sp>
        <p:nvSpPr>
          <p:cNvPr id="118" name="Google Shape;118;p4"/>
          <p:cNvSpPr/>
          <p:nvPr/>
        </p:nvSpPr>
        <p:spPr>
          <a:xfrm>
            <a:off x="2990335" y="1690688"/>
            <a:ext cx="12192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4"/>
          <p:cNvSpPr/>
          <p:nvPr/>
        </p:nvSpPr>
        <p:spPr>
          <a:xfrm>
            <a:off x="2990335" y="2147888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0" name="Google Shape;120;p4"/>
          <p:cNvGrpSpPr/>
          <p:nvPr/>
        </p:nvGrpSpPr>
        <p:grpSpPr>
          <a:xfrm>
            <a:off x="838200" y="1870869"/>
            <a:ext cx="5518952" cy="4122738"/>
            <a:chOff x="838200" y="1870869"/>
            <a:chExt cx="5518952" cy="4122738"/>
          </a:xfrm>
        </p:grpSpPr>
        <p:grpSp>
          <p:nvGrpSpPr>
            <p:cNvPr id="121" name="Google Shape;121;p4"/>
            <p:cNvGrpSpPr/>
            <p:nvPr/>
          </p:nvGrpSpPr>
          <p:grpSpPr>
            <a:xfrm>
              <a:off x="838200" y="1870869"/>
              <a:ext cx="5518952" cy="4122738"/>
              <a:chOff x="679623" y="2372500"/>
              <a:chExt cx="5376453" cy="3641743"/>
            </a:xfrm>
          </p:grpSpPr>
          <p:pic>
            <p:nvPicPr>
              <p:cNvPr id="122" name="Google Shape;122;p4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679623" y="2372500"/>
                <a:ext cx="5376453" cy="364174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3" name="Google Shape;123;p4" descr="Text&#10;&#10;Description automatically generated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1274419" y="4436075"/>
                <a:ext cx="1320945" cy="146695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cxnSp>
          <p:nvCxnSpPr>
            <p:cNvPr id="124" name="Google Shape;124;p4"/>
            <p:cNvCxnSpPr>
              <a:endCxn id="123" idx="1"/>
            </p:cNvCxnSpPr>
            <p:nvPr/>
          </p:nvCxnSpPr>
          <p:spPr>
            <a:xfrm>
              <a:off x="1448761" y="4590053"/>
              <a:ext cx="0" cy="447300"/>
            </a:xfrm>
            <a:prstGeom prst="straightConnector1">
              <a:avLst/>
            </a:prstGeom>
            <a:noFill/>
            <a:ln w="158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25" name="Google Shape;125;p4"/>
            <p:cNvCxnSpPr/>
            <p:nvPr/>
          </p:nvCxnSpPr>
          <p:spPr>
            <a:xfrm>
              <a:off x="1448761" y="4206997"/>
              <a:ext cx="0" cy="383170"/>
            </a:xfrm>
            <a:prstGeom prst="straightConnector1">
              <a:avLst/>
            </a:prstGeom>
            <a:noFill/>
            <a:ln w="12700" cap="flat" cmpd="sng">
              <a:solidFill>
                <a:srgbClr val="75707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66744C25-15FB-B708-2011-7FD95AB0FA6B}"/>
              </a:ext>
            </a:extLst>
          </p:cNvPr>
          <p:cNvSpPr/>
          <p:nvPr/>
        </p:nvSpPr>
        <p:spPr>
          <a:xfrm>
            <a:off x="341372" y="350476"/>
            <a:ext cx="3778022" cy="63870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DAC151-E60C-FBF1-ACD6-DA154A0EE9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027" y="4648633"/>
            <a:ext cx="1524111" cy="1721105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5BF6AD2F-BC9D-D084-6353-B866D2873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3491" y="28768"/>
            <a:ext cx="8257689" cy="864558"/>
          </a:xfrm>
        </p:spPr>
        <p:txBody>
          <a:bodyPr>
            <a:normAutofit/>
          </a:bodyPr>
          <a:lstStyle/>
          <a:p>
            <a:pPr algn="ctr"/>
            <a:r>
              <a:rPr lang="en-US" sz="3200" b="1" cap="small" dirty="0">
                <a:solidFill>
                  <a:srgbClr val="BF1E2E"/>
                </a:solidFill>
                <a:latin typeface="Lato" panose="020F0502020204030203" pitchFamily="34" charset="77"/>
              </a:rPr>
              <a:t>Attracting New Members – Advertising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3801DC6-B012-6375-B34E-8FFCAB81720D}"/>
              </a:ext>
            </a:extLst>
          </p:cNvPr>
          <p:cNvSpPr/>
          <p:nvPr/>
        </p:nvSpPr>
        <p:spPr>
          <a:xfrm>
            <a:off x="1823494" y="4580981"/>
            <a:ext cx="458007" cy="592029"/>
          </a:xfrm>
          <a:prstGeom prst="ellipse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691EC64-366F-9C0C-F881-32D98B76C62A}"/>
              </a:ext>
            </a:extLst>
          </p:cNvPr>
          <p:cNvSpPr txBox="1"/>
          <p:nvPr/>
        </p:nvSpPr>
        <p:spPr>
          <a:xfrm>
            <a:off x="4277356" y="2060528"/>
            <a:ext cx="130702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Lato" panose="020F0502020204030203" pitchFamily="34" charset="77"/>
              </a:rPr>
              <a:t>Each form of advertising includes our web address for the prospective member to get more information about our branch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65F4EC-6C02-1F4B-8DF8-8875A4FDF0FE}"/>
              </a:ext>
            </a:extLst>
          </p:cNvPr>
          <p:cNvSpPr txBox="1"/>
          <p:nvPr/>
        </p:nvSpPr>
        <p:spPr>
          <a:xfrm>
            <a:off x="356493" y="6368981"/>
            <a:ext cx="22431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Lato" panose="020F0502020204030203" pitchFamily="34" charset="77"/>
              </a:rPr>
              <a:t>Sandwich board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6FE294B-9706-558A-A332-D84848A08038}"/>
              </a:ext>
            </a:extLst>
          </p:cNvPr>
          <p:cNvSpPr txBox="1"/>
          <p:nvPr/>
        </p:nvSpPr>
        <p:spPr>
          <a:xfrm>
            <a:off x="2595283" y="5610881"/>
            <a:ext cx="15241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Lato" panose="020F0502020204030203" pitchFamily="34" charset="77"/>
              </a:rPr>
              <a:t>Tri-fold with SIR and branch info (includes QR code on back)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4BF1A23-B096-E53D-54DA-0110D527C2BE}"/>
              </a:ext>
            </a:extLst>
          </p:cNvPr>
          <p:cNvSpPr txBox="1"/>
          <p:nvPr/>
        </p:nvSpPr>
        <p:spPr>
          <a:xfrm>
            <a:off x="5775271" y="937768"/>
            <a:ext cx="22060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Lato" panose="020F0502020204030203" pitchFamily="34" charset="77"/>
              </a:rPr>
              <a:t>Branch email address to</a:t>
            </a:r>
          </a:p>
          <a:p>
            <a:r>
              <a:rPr lang="en-US" dirty="0">
                <a:latin typeface="Lato" panose="020F0502020204030203" pitchFamily="34" charset="77"/>
              </a:rPr>
              <a:t>request more information</a:t>
            </a:r>
          </a:p>
        </p:txBody>
      </p:sp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AD5AEDE3-B3EB-2082-5187-B5E727C77C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9168" y="4434635"/>
            <a:ext cx="1627088" cy="1466388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BCDC2C43-56F9-460A-9400-75C104E3A5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73285" y="1051345"/>
            <a:ext cx="1627088" cy="146638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01B5489-340C-EB23-CED6-D5E6462ADCF0}"/>
              </a:ext>
            </a:extLst>
          </p:cNvPr>
          <p:cNvSpPr txBox="1"/>
          <p:nvPr/>
        </p:nvSpPr>
        <p:spPr>
          <a:xfrm>
            <a:off x="10197001" y="2463941"/>
            <a:ext cx="17796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Lato" panose="020F0502020204030203" pitchFamily="34" charset="77"/>
              </a:rPr>
              <a:t>Branch Membership</a:t>
            </a:r>
          </a:p>
          <a:p>
            <a:pPr algn="ctr"/>
            <a:r>
              <a:rPr lang="en-US" dirty="0">
                <a:latin typeface="Lato" panose="020F0502020204030203" pitchFamily="34" charset="77"/>
              </a:rPr>
              <a:t>Chairman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085E10E-F152-DC4B-7DF1-1879B9B8957F}"/>
              </a:ext>
            </a:extLst>
          </p:cNvPr>
          <p:cNvSpPr txBox="1"/>
          <p:nvPr/>
        </p:nvSpPr>
        <p:spPr>
          <a:xfrm>
            <a:off x="10273285" y="5886429"/>
            <a:ext cx="18549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Lato" panose="020F0502020204030203" pitchFamily="34" charset="77"/>
              </a:rPr>
              <a:t>Prospective Member</a:t>
            </a:r>
          </a:p>
        </p:txBody>
      </p:sp>
      <p:sp>
        <p:nvSpPr>
          <p:cNvPr id="24" name="Down Arrow 23">
            <a:extLst>
              <a:ext uri="{FF2B5EF4-FFF2-40B4-BE49-F238E27FC236}">
                <a16:creationId xmlns:a16="http://schemas.microsoft.com/office/drawing/2014/main" id="{D623C989-F58A-6C87-4C2E-EE6B3C183ECA}"/>
              </a:ext>
            </a:extLst>
          </p:cNvPr>
          <p:cNvSpPr/>
          <p:nvPr/>
        </p:nvSpPr>
        <p:spPr>
          <a:xfrm>
            <a:off x="10986620" y="3504373"/>
            <a:ext cx="247133" cy="757482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own Arrow 24">
            <a:extLst>
              <a:ext uri="{FF2B5EF4-FFF2-40B4-BE49-F238E27FC236}">
                <a16:creationId xmlns:a16="http://schemas.microsoft.com/office/drawing/2014/main" id="{33B3EBEC-2A28-C49E-B29A-1B12FDC1B9DA}"/>
              </a:ext>
            </a:extLst>
          </p:cNvPr>
          <p:cNvSpPr/>
          <p:nvPr/>
        </p:nvSpPr>
        <p:spPr>
          <a:xfrm rot="10800000">
            <a:off x="10986620" y="3288896"/>
            <a:ext cx="247133" cy="757482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Arrow 25">
            <a:extLst>
              <a:ext uri="{FF2B5EF4-FFF2-40B4-BE49-F238E27FC236}">
                <a16:creationId xmlns:a16="http://schemas.microsoft.com/office/drawing/2014/main" id="{0D9DBDBB-2D04-7C34-50FC-3A9042BF88C8}"/>
              </a:ext>
            </a:extLst>
          </p:cNvPr>
          <p:cNvSpPr/>
          <p:nvPr/>
        </p:nvSpPr>
        <p:spPr>
          <a:xfrm>
            <a:off x="8837275" y="2348454"/>
            <a:ext cx="1101542" cy="3569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AF939C3-138A-04D0-4D8C-23EF25FE8800}"/>
              </a:ext>
            </a:extLst>
          </p:cNvPr>
          <p:cNvSpPr txBox="1"/>
          <p:nvPr/>
        </p:nvSpPr>
        <p:spPr>
          <a:xfrm>
            <a:off x="8700502" y="2853621"/>
            <a:ext cx="149614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Lato" panose="020F0502020204030203" pitchFamily="34" charset="77"/>
              </a:rPr>
              <a:t>Branch email address</a:t>
            </a:r>
          </a:p>
          <a:p>
            <a:pPr algn="ctr"/>
            <a:r>
              <a:rPr lang="en-US" dirty="0">
                <a:latin typeface="Lato" panose="020F0502020204030203" pitchFamily="34" charset="77"/>
              </a:rPr>
              <a:t>or web contact form</a:t>
            </a:r>
          </a:p>
          <a:p>
            <a:pPr algn="ctr"/>
            <a:r>
              <a:rPr lang="en-US" dirty="0">
                <a:latin typeface="Lato" panose="020F0502020204030203" pitchFamily="34" charset="77"/>
              </a:rPr>
              <a:t>for more information</a:t>
            </a:r>
          </a:p>
          <a:p>
            <a:pPr algn="ctr"/>
            <a:r>
              <a:rPr lang="en-US" dirty="0">
                <a:latin typeface="Lato" panose="020F0502020204030203" pitchFamily="34" charset="77"/>
              </a:rPr>
              <a:t>or to express interest</a:t>
            </a:r>
          </a:p>
          <a:p>
            <a:pPr algn="ctr"/>
            <a:r>
              <a:rPr lang="en-US" dirty="0">
                <a:latin typeface="Lato" panose="020F0502020204030203" pitchFamily="34" charset="77"/>
              </a:rPr>
              <a:t>in joining</a:t>
            </a: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F7260B3F-F688-7825-565E-8B054A881623}"/>
              </a:ext>
            </a:extLst>
          </p:cNvPr>
          <p:cNvSpPr/>
          <p:nvPr/>
        </p:nvSpPr>
        <p:spPr>
          <a:xfrm>
            <a:off x="4263974" y="1541445"/>
            <a:ext cx="5674843" cy="3261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2FB5BD-4742-6A12-FB46-2C82A100B777}"/>
              </a:ext>
            </a:extLst>
          </p:cNvPr>
          <p:cNvSpPr txBox="1"/>
          <p:nvPr/>
        </p:nvSpPr>
        <p:spPr>
          <a:xfrm>
            <a:off x="607747" y="460090"/>
            <a:ext cx="3141177" cy="1600438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Lato" panose="020F0502020204030203" pitchFamily="34" charset="77"/>
              </a:rPr>
              <a:t>Free, local print media; </a:t>
            </a:r>
            <a:r>
              <a:rPr lang="en-US" i="1" dirty="0">
                <a:latin typeface="Lato" panose="020F0502020204030203" pitchFamily="34" charset="77"/>
              </a:rPr>
              <a:t>e.g.</a:t>
            </a:r>
            <a:r>
              <a:rPr lang="en-US" dirty="0">
                <a:latin typeface="Lato" panose="020F0502020204030203" pitchFamily="34" charset="77"/>
              </a:rPr>
              <a:t>, </a:t>
            </a:r>
            <a:r>
              <a:rPr lang="en-US" i="1" dirty="0">
                <a:latin typeface="Lato" panose="020F0502020204030203" pitchFamily="34" charset="77"/>
              </a:rPr>
              <a:t>The Clipper, Style Magazine, Gold Panner, Around Here</a:t>
            </a:r>
            <a:r>
              <a:rPr lang="en-US" dirty="0">
                <a:latin typeface="Lato" panose="020F0502020204030203" pitchFamily="34" charset="77"/>
              </a:rPr>
              <a:t>, </a:t>
            </a:r>
            <a:r>
              <a:rPr lang="en-US" i="1" dirty="0">
                <a:latin typeface="Lato" panose="020F0502020204030203" pitchFamily="34" charset="77"/>
              </a:rPr>
              <a:t>The Hills Living, Village Life newspaper, etc.</a:t>
            </a:r>
          </a:p>
          <a:p>
            <a:endParaRPr lang="en-US" i="1" dirty="0">
              <a:latin typeface="Lato" panose="020F0502020204030203" pitchFamily="34" charset="77"/>
            </a:endParaRPr>
          </a:p>
          <a:p>
            <a:r>
              <a:rPr lang="en-US" dirty="0">
                <a:latin typeface="Lato" panose="020F0502020204030203" pitchFamily="34" charset="77"/>
              </a:rPr>
              <a:t>Our BEC recently approved a small budget for paid advertising.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2CC34C-C203-1EA1-27C0-E243F4A7E693}"/>
              </a:ext>
            </a:extLst>
          </p:cNvPr>
          <p:cNvSpPr txBox="1"/>
          <p:nvPr/>
        </p:nvSpPr>
        <p:spPr>
          <a:xfrm>
            <a:off x="5879443" y="6195554"/>
            <a:ext cx="2695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Lato" panose="020F0502020204030203" pitchFamily="34" charset="77"/>
              </a:rPr>
              <a:t>An up-to-date, robust website is essential; works 24x7x365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C353032-426A-BAAB-5983-F37D44946634}"/>
              </a:ext>
            </a:extLst>
          </p:cNvPr>
          <p:cNvSpPr txBox="1"/>
          <p:nvPr/>
        </p:nvSpPr>
        <p:spPr>
          <a:xfrm>
            <a:off x="514597" y="4197796"/>
            <a:ext cx="1762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Lato" panose="020F0502020204030203" pitchFamily="34" charset="77"/>
              </a:rPr>
              <a:t>Business flyer</a:t>
            </a:r>
          </a:p>
        </p:txBody>
      </p:sp>
      <p:sp>
        <p:nvSpPr>
          <p:cNvPr id="35" name="Right Arrow 34">
            <a:extLst>
              <a:ext uri="{FF2B5EF4-FFF2-40B4-BE49-F238E27FC236}">
                <a16:creationId xmlns:a16="http://schemas.microsoft.com/office/drawing/2014/main" id="{5CCA784F-B6F0-E6AE-6136-0DA447297A17}"/>
              </a:ext>
            </a:extLst>
          </p:cNvPr>
          <p:cNvSpPr/>
          <p:nvPr/>
        </p:nvSpPr>
        <p:spPr>
          <a:xfrm>
            <a:off x="4249621" y="4648633"/>
            <a:ext cx="1351895" cy="3903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4BAA91-6BA3-3444-DBF3-14A7CFE26ACB}"/>
              </a:ext>
            </a:extLst>
          </p:cNvPr>
          <p:cNvGrpSpPr/>
          <p:nvPr/>
        </p:nvGrpSpPr>
        <p:grpSpPr>
          <a:xfrm>
            <a:off x="5745386" y="2137829"/>
            <a:ext cx="2958610" cy="3978381"/>
            <a:chOff x="6348035" y="2400734"/>
            <a:chExt cx="2453160" cy="3769095"/>
          </a:xfrm>
          <a:solidFill>
            <a:schemeClr val="accent4">
              <a:lumMod val="20000"/>
              <a:lumOff val="80000"/>
            </a:schemeClr>
          </a:solidFill>
        </p:grpSpPr>
        <p:pic>
          <p:nvPicPr>
            <p:cNvPr id="37" name="Picture 36" descr="A screenshot of a website&#10;&#10;Description automatically generated">
              <a:extLst>
                <a:ext uri="{FF2B5EF4-FFF2-40B4-BE49-F238E27FC236}">
                  <a16:creationId xmlns:a16="http://schemas.microsoft.com/office/drawing/2014/main" id="{7AF7BCC9-7695-A6F0-BBDE-2A80FD1ACC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52535" y="2400734"/>
              <a:ext cx="2448660" cy="2638287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</p:pic>
        <p:pic>
          <p:nvPicPr>
            <p:cNvPr id="39" name="Picture 38" descr="A group of people sitting at a table looking at a projector screen&#10;&#10;Description automatically generated">
              <a:extLst>
                <a:ext uri="{FF2B5EF4-FFF2-40B4-BE49-F238E27FC236}">
                  <a16:creationId xmlns:a16="http://schemas.microsoft.com/office/drawing/2014/main" id="{012A1B87-A892-18B0-FDFF-C7AB1116CE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48035" y="5049207"/>
              <a:ext cx="2448660" cy="1120622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</p:pic>
      </p:grpSp>
      <p:pic>
        <p:nvPicPr>
          <p:cNvPr id="5" name="Picture 4" descr="A close-up of a flyer&#10;&#10;Description automatically generated">
            <a:extLst>
              <a:ext uri="{FF2B5EF4-FFF2-40B4-BE49-F238E27FC236}">
                <a16:creationId xmlns:a16="http://schemas.microsoft.com/office/drawing/2014/main" id="{2D189ADD-CBB2-3427-39EE-A3AB0A45B8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4370" y="2170142"/>
            <a:ext cx="1943100" cy="2032000"/>
          </a:xfrm>
          <a:prstGeom prst="rect">
            <a:avLst/>
          </a:prstGeom>
        </p:spPr>
      </p:pic>
      <p:pic>
        <p:nvPicPr>
          <p:cNvPr id="10" name="Picture 9" descr="A close-up of a book cover&#10;&#10;Description automatically generated">
            <a:extLst>
              <a:ext uri="{FF2B5EF4-FFF2-40B4-BE49-F238E27FC236}">
                <a16:creationId xmlns:a16="http://schemas.microsoft.com/office/drawing/2014/main" id="{B0C75E34-09BE-D2D1-78A0-B9CDA56B05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01092" y="3786552"/>
            <a:ext cx="861849" cy="1838611"/>
          </a:xfrm>
          <a:prstGeom prst="rect">
            <a:avLst/>
          </a:prstGeom>
        </p:spPr>
      </p:pic>
      <p:pic>
        <p:nvPicPr>
          <p:cNvPr id="17" name="Picture 16" descr="A red and black card with a rooster&#10;&#10;Description automatically generated">
            <a:extLst>
              <a:ext uri="{FF2B5EF4-FFF2-40B4-BE49-F238E27FC236}">
                <a16:creationId xmlns:a16="http://schemas.microsoft.com/office/drawing/2014/main" id="{FF07CBF8-97B9-6398-5E4C-2E795A4E88E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46501" y="2358196"/>
            <a:ext cx="1268652" cy="724944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D52036B-3925-8E6B-FB4A-5AFCF225B916}"/>
              </a:ext>
            </a:extLst>
          </p:cNvPr>
          <p:cNvSpPr txBox="1"/>
          <p:nvPr/>
        </p:nvSpPr>
        <p:spPr>
          <a:xfrm>
            <a:off x="2403819" y="3027480"/>
            <a:ext cx="1762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Lato" panose="020F0502020204030203" pitchFamily="34" charset="77"/>
              </a:rPr>
              <a:t>Complimentary lunch business card</a:t>
            </a: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A09B49B2-8DBB-E407-1C5D-2BCE98371EC7}"/>
              </a:ext>
            </a:extLst>
          </p:cNvPr>
          <p:cNvSpPr/>
          <p:nvPr/>
        </p:nvSpPr>
        <p:spPr>
          <a:xfrm rot="20637084">
            <a:off x="2367469" y="4746672"/>
            <a:ext cx="528973" cy="8584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6027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ato"/>
              <a:buNone/>
            </a:pPr>
            <a:r>
              <a:rPr lang="en-US" b="1" i="1" cap="small" dirty="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rPr>
              <a:t>The Clipper</a:t>
            </a:r>
            <a:endParaRPr b="1" i="1" cap="small" dirty="0">
              <a:solidFill>
                <a:srgbClr val="C00000"/>
              </a:solidFill>
            </a:endParaRPr>
          </a:p>
        </p:txBody>
      </p:sp>
      <p:sp>
        <p:nvSpPr>
          <p:cNvPr id="164" name="Google Shape;164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6019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>
              <a:solidFill>
                <a:srgbClr val="4D515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>
              <a:solidFill>
                <a:srgbClr val="4D515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>
              <a:solidFill>
                <a:srgbClr val="4D515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>
              <a:solidFill>
                <a:srgbClr val="4D515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D5156"/>
              </a:buClr>
              <a:buSzPts val="1800"/>
              <a:buNone/>
            </a:pPr>
            <a:r>
              <a:rPr lang="en-US" dirty="0">
                <a:solidFill>
                  <a:srgbClr val="4D5156"/>
                </a:solidFill>
                <a:latin typeface="Lato"/>
                <a:ea typeface="Lato"/>
                <a:cs typeface="Lato"/>
                <a:sym typeface="Lato"/>
              </a:rPr>
              <a:t>A</a:t>
            </a:r>
            <a:r>
              <a:rPr lang="en-US" b="0" i="0" dirty="0">
                <a:solidFill>
                  <a:srgbClr val="4D5156"/>
                </a:solidFill>
                <a:latin typeface="Lato"/>
                <a:ea typeface="Lato"/>
                <a:cs typeface="Lato"/>
                <a:sym typeface="Lato"/>
              </a:rPr>
              <a:t>n advertising publication direct mailed twice a month to 51,200 homes and businesses in El Dorado County</a:t>
            </a:r>
            <a:endParaRPr dirty="0"/>
          </a:p>
        </p:txBody>
      </p:sp>
      <p:pic>
        <p:nvPicPr>
          <p:cNvPr id="165" name="Google Shape;165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8000" y="1825626"/>
            <a:ext cx="4641426" cy="4351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8200" y="1825624"/>
            <a:ext cx="5542004" cy="1522458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6"/>
          <p:cNvSpPr txBox="1"/>
          <p:nvPr/>
        </p:nvSpPr>
        <p:spPr>
          <a:xfrm>
            <a:off x="6858001" y="1234936"/>
            <a:ext cx="464142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community notices section</a:t>
            </a:r>
            <a:endParaRPr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ato"/>
              <a:buNone/>
            </a:pPr>
            <a:r>
              <a:rPr lang="en-US" b="1" i="1" cap="small" dirty="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rPr>
              <a:t>Style Magazine</a:t>
            </a:r>
            <a:endParaRPr b="1" i="1" cap="small" dirty="0">
              <a:solidFill>
                <a:srgbClr val="C00000"/>
              </a:solidFill>
            </a:endParaRPr>
          </a:p>
        </p:txBody>
      </p:sp>
      <p:sp>
        <p:nvSpPr>
          <p:cNvPr id="173" name="Google Shape;173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6019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>
              <a:solidFill>
                <a:srgbClr val="4D515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>
              <a:solidFill>
                <a:srgbClr val="4D515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>
              <a:solidFill>
                <a:srgbClr val="4D515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>
              <a:solidFill>
                <a:srgbClr val="4D515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74" name="Google Shape;174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64791" y="1027906"/>
            <a:ext cx="3826991" cy="5372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76420" y="1397411"/>
            <a:ext cx="2994352" cy="3881129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7"/>
          <p:cNvSpPr/>
          <p:nvPr/>
        </p:nvSpPr>
        <p:spPr>
          <a:xfrm>
            <a:off x="5261919" y="3338723"/>
            <a:ext cx="1668162" cy="902044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7"/>
          <p:cNvSpPr txBox="1"/>
          <p:nvPr/>
        </p:nvSpPr>
        <p:spPr>
          <a:xfrm>
            <a:off x="91440" y="5413477"/>
            <a:ext cx="7339584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Monthly glossy direct mailed to 10,000 homes in Folsom and El Dorado Hills and distributed free at local restaurants and stores</a:t>
            </a:r>
            <a:endParaRPr sz="2800" dirty="0"/>
          </a:p>
        </p:txBody>
      </p:sp>
      <p:sp>
        <p:nvSpPr>
          <p:cNvPr id="178" name="Google Shape;178;p7"/>
          <p:cNvSpPr txBox="1"/>
          <p:nvPr/>
        </p:nvSpPr>
        <p:spPr>
          <a:xfrm>
            <a:off x="5104800" y="2106614"/>
            <a:ext cx="182880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Lato" panose="020F0502020204030203" pitchFamily="34" charset="77"/>
                <a:ea typeface="Lato"/>
                <a:cs typeface="Lato"/>
                <a:sym typeface="Lato"/>
              </a:rPr>
              <a:t>Community Matters section</a:t>
            </a:r>
            <a:endParaRPr dirty="0">
              <a:latin typeface="Lato" panose="020F0502020204030203" pitchFamily="34" charset="77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Lato" panose="020F0502020204030203" pitchFamily="34" charset="77"/>
              <a:ea typeface="Lato"/>
              <a:cs typeface="Lato"/>
              <a:sym typeface="Lato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Lato" panose="020F0502020204030203" pitchFamily="34" charset="77"/>
                <a:ea typeface="Lato"/>
                <a:cs typeface="Lato"/>
                <a:sym typeface="Lato"/>
              </a:rPr>
              <a:t>#What’s Up?</a:t>
            </a:r>
            <a:endParaRPr dirty="0">
              <a:latin typeface="Lato" panose="020F0502020204030203" pitchFamily="34" charset="77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343040" y="487307"/>
            <a:ext cx="3402694" cy="10285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8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6919236" y="1690688"/>
            <a:ext cx="4250302" cy="4881947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8"/>
          <p:cNvSpPr txBox="1"/>
          <p:nvPr/>
        </p:nvSpPr>
        <p:spPr>
          <a:xfrm>
            <a:off x="838200" y="1821540"/>
            <a:ext cx="4148254" cy="3539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800" dirty="0">
                <a:latin typeface="Lato"/>
                <a:ea typeface="Lato"/>
                <a:cs typeface="Lato"/>
                <a:sym typeface="Lato"/>
              </a:rPr>
              <a:t>O</a:t>
            </a:r>
            <a:r>
              <a:rPr lang="en-US" sz="2800" b="0" i="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ldest newspaper in California, boasting continuous publication since 1851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800" dirty="0">
                <a:latin typeface="Lato"/>
                <a:ea typeface="Lato"/>
                <a:cs typeface="Lato"/>
                <a:sym typeface="Lato"/>
              </a:rPr>
              <a:t>Published </a:t>
            </a:r>
            <a:r>
              <a:rPr lang="en-US" sz="2800" b="0" i="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weekly, </a:t>
            </a:r>
            <a:r>
              <a:rPr lang="en-US" sz="2800" dirty="0">
                <a:latin typeface="Lato"/>
                <a:ea typeface="Lato"/>
                <a:cs typeface="Lato"/>
                <a:sym typeface="Lato"/>
              </a:rPr>
              <a:t>c</a:t>
            </a:r>
            <a:r>
              <a:rPr lang="en-US" sz="2800" b="0" i="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overing news, sports, and features in El Dorado County</a:t>
            </a:r>
          </a:p>
        </p:txBody>
      </p:sp>
      <p:sp>
        <p:nvSpPr>
          <p:cNvPr id="2" name="Google Shape;172;p7">
            <a:extLst>
              <a:ext uri="{FF2B5EF4-FFF2-40B4-BE49-F238E27FC236}">
                <a16:creationId xmlns:a16="http://schemas.microsoft.com/office/drawing/2014/main" id="{19861EF1-8833-80AD-1CB1-3C20F860EAC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ato"/>
              <a:buNone/>
            </a:pPr>
            <a:r>
              <a:rPr lang="en-US" b="1" cap="small" dirty="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rPr>
              <a:t>Local Newspapers</a:t>
            </a:r>
            <a:endParaRPr b="1" cap="small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ato"/>
              <a:buNone/>
            </a:pPr>
            <a:r>
              <a:rPr lang="en-US" b="1" cap="small" dirty="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rPr>
              <a:t>Business Flyer</a:t>
            </a:r>
            <a:endParaRPr b="1" cap="small" dirty="0">
              <a:solidFill>
                <a:srgbClr val="C00000"/>
              </a:solidFill>
            </a:endParaRPr>
          </a:p>
        </p:txBody>
      </p:sp>
      <p:sp>
        <p:nvSpPr>
          <p:cNvPr id="5" name="Google Shape;191;p9">
            <a:extLst>
              <a:ext uri="{FF2B5EF4-FFF2-40B4-BE49-F238E27FC236}">
                <a16:creationId xmlns:a16="http://schemas.microsoft.com/office/drawing/2014/main" id="{D7D52B16-8529-8C09-BA5F-73CB35610FC3}"/>
              </a:ext>
            </a:extLst>
          </p:cNvPr>
          <p:cNvSpPr txBox="1">
            <a:spLocks/>
          </p:cNvSpPr>
          <p:nvPr/>
        </p:nvSpPr>
        <p:spPr>
          <a:xfrm>
            <a:off x="6543294" y="1521955"/>
            <a:ext cx="5181600" cy="3586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28600" indent="-228600">
              <a:lnSpc>
                <a:spcPct val="90000"/>
              </a:lnSpc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800" dirty="0">
                <a:latin typeface="Lato" panose="020F0502020204030203" pitchFamily="34" charset="77"/>
                <a:ea typeface="Lato"/>
                <a:cs typeface="Lato"/>
                <a:sym typeface="Lato"/>
              </a:rPr>
              <a:t>Placed in local businesses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800" dirty="0">
                <a:latin typeface="Lato" panose="020F0502020204030203" pitchFamily="34" charset="77"/>
                <a:sym typeface="Lato"/>
              </a:rPr>
              <a:t>Shows members engaged in one of our lunches as well as some of the activities we offer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800" dirty="0">
                <a:latin typeface="Lato" panose="020F0502020204030203" pitchFamily="34" charset="77"/>
                <a:sym typeface="Lato"/>
              </a:rPr>
              <a:t>We want a prospective member to be able to see himself in one of these pictures</a:t>
            </a:r>
            <a:endParaRPr lang="en-US" sz="2800" dirty="0">
              <a:latin typeface="Lato" panose="020F0502020204030203" pitchFamily="34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60D752-24D2-E5F5-BA2D-ABAD65C3A7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2360" y="1448776"/>
            <a:ext cx="4827832" cy="504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0604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1157</TotalTime>
  <Words>1225</Words>
  <Application>Microsoft Macintosh PowerPoint</Application>
  <PresentationFormat>Widescreen</PresentationFormat>
  <Paragraphs>158</Paragraphs>
  <Slides>20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Lato</vt:lpstr>
      <vt:lpstr>Roboto</vt:lpstr>
      <vt:lpstr>Calibri</vt:lpstr>
      <vt:lpstr>Helvetica Neue</vt:lpstr>
      <vt:lpstr>Office Theme</vt:lpstr>
      <vt:lpstr>Attracting New Members</vt:lpstr>
      <vt:lpstr>Introduction</vt:lpstr>
      <vt:lpstr>A Few Quick Facts</vt:lpstr>
      <vt:lpstr>The Power of Getting the Word Out</vt:lpstr>
      <vt:lpstr>Attracting New Members – Advertising</vt:lpstr>
      <vt:lpstr>The Clipper</vt:lpstr>
      <vt:lpstr>Style Magazine</vt:lpstr>
      <vt:lpstr>Local Newspapers</vt:lpstr>
      <vt:lpstr>Business Flyer</vt:lpstr>
      <vt:lpstr>Complimentary Lunch Business Card</vt:lpstr>
      <vt:lpstr>Sandwich Board with Tri-Fold Brochure</vt:lpstr>
      <vt:lpstr>Tri-Fold Brochure – 1 of 2</vt:lpstr>
      <vt:lpstr>Tri-Fold Brochure – 2 of 2</vt:lpstr>
      <vt:lpstr>Effectiveness of Advertising Campaign</vt:lpstr>
      <vt:lpstr>Attracting New Members – Web Presence</vt:lpstr>
      <vt:lpstr>Our Website is the Focal Point of Our Approach</vt:lpstr>
      <vt:lpstr>It’s All a Process…the Final Steps</vt:lpstr>
      <vt:lpstr>Other Ways Our Branch is Working and/or Exploring to Attract New Members</vt:lpstr>
      <vt:lpstr>Challenges in Attracting New Members</vt:lpstr>
      <vt:lpstr>Recap and Wrap-up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Attracting New Members</dc:title>
  <dc:creator>Kevin King</dc:creator>
  <cp:lastModifiedBy>Kevin King</cp:lastModifiedBy>
  <cp:revision>38</cp:revision>
  <cp:lastPrinted>2024-07-31T19:00:45Z</cp:lastPrinted>
  <dcterms:created xsi:type="dcterms:W3CDTF">2023-01-18T01:49:34Z</dcterms:created>
  <dcterms:modified xsi:type="dcterms:W3CDTF">2024-10-18T19:35:40Z</dcterms:modified>
</cp:coreProperties>
</file>